
<file path=[Content_Types].xml><?xml version="1.0" encoding="utf-8"?>
<Types xmlns="http://schemas.openxmlformats.org/package/2006/content-types">
  <Default Extension="xml" ContentType="application/xml"/>
  <Default Extension="jpeg" ContentType="image/jpeg"/>
  <Default Extension="JPG" ContentType="image/.jpg"/>
  <Default Extension="png" ContentType="image/png"/>
  <Default Extension="rels" ContentType="application/vnd.openxmlformats-package.relationship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648" r:id="rId1"/>
  </p:sldMasterIdLst>
  <p:notesMasterIdLst>
    <p:notesMasterId r:id="rId4"/>
  </p:notesMasterIdLst>
  <p:sldIdLst>
    <p:sldId id="367" r:id="rId3"/>
    <p:sldId id="368" r:id="rId5"/>
    <p:sldId id="369" r:id="rId6"/>
    <p:sldId id="370" r:id="rId7"/>
    <p:sldId id="372" r:id="rId8"/>
    <p:sldId id="373" r:id="rId9"/>
    <p:sldId id="375" r:id="rId10"/>
    <p:sldId id="378" r:id="rId11"/>
    <p:sldId id="382" r:id="rId12"/>
    <p:sldId id="376" r:id="rId13"/>
    <p:sldId id="348" r:id="rId14"/>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15:guide id="1" orient="horz" pos="588" userDrawn="1">
          <p15:clr>
            <a:srgbClr val="A4A3A4"/>
          </p15:clr>
        </p15:guide>
        <p15:guide id="2" pos="144" userDrawn="1">
          <p15:clr>
            <a:srgbClr val="A4A3A4"/>
          </p15:clr>
        </p15:guide>
        <p15:guide id="3" orient="horz" pos="82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A8"/>
    <a:srgbClr val="0000FF"/>
    <a:srgbClr val="213163"/>
    <a:srgbClr val="223366"/>
    <a:srgbClr val="001131"/>
    <a:srgbClr val="DDE8FF"/>
    <a:srgbClr val="851910"/>
    <a:srgbClr val="FFD5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5033" autoAdjust="0"/>
  </p:normalViewPr>
  <p:slideViewPr>
    <p:cSldViewPr snapToGrid="0" showGuides="1">
      <p:cViewPr varScale="1">
        <p:scale>
          <a:sx n="103" d="100"/>
          <a:sy n="103" d="100"/>
        </p:scale>
        <p:origin x="1044" y="138"/>
      </p:cViewPr>
      <p:guideLst>
        <p:guide orient="horz" pos="588"/>
        <p:guide pos="144"/>
        <p:guide orient="horz" pos="822"/>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0" Type="http://schemas.openxmlformats.org/officeDocument/2006/relationships/customXml" Target="../customXml/item3.xml"/><Relationship Id="rId2" Type="http://schemas.openxmlformats.org/officeDocument/2006/relationships/theme" Target="theme/theme1.xml"/><Relationship Id="rId19" Type="http://schemas.openxmlformats.org/officeDocument/2006/relationships/customXml" Target="../customXml/item2.xml"/><Relationship Id="rId18" Type="http://schemas.openxmlformats.org/officeDocument/2006/relationships/customXml" Target="../customXml/item1.xml"/><Relationship Id="rId17" Type="http://schemas.openxmlformats.org/officeDocument/2006/relationships/tableStyles" Target="tableStyles.xml"/><Relationship Id="rId16" Type="http://schemas.openxmlformats.org/officeDocument/2006/relationships/viewProps" Target="viewProps.xml"/><Relationship Id="rId15" Type="http://schemas.openxmlformats.org/officeDocument/2006/relationships/presProps" Target="presProps.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L="914400" marR="0" lvl="1"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0" indent="0">
              <a:buNone/>
            </a:pPr>
            <a:r>
              <a:rPr lang="en-US" b="1" dirty="0"/>
              <a:t>Slides</a:t>
            </a:r>
            <a:r>
              <a:rPr lang="en-US" dirty="0"/>
              <a:t>: Prepare a short slide deck (10-12 slides) summarizing the project objectives, methodology, and key results.</a:t>
            </a:r>
            <a:endParaRPr lang="en-IN" dirty="0"/>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panose="02020603050405020304"/>
              </a:rPr>
            </a:fld>
            <a:endParaRPr lang="en-US" sz="1400" b="0" strike="noStrike" spc="-1">
              <a:latin typeface="Times New Roman" panose="02020603050405020304"/>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dirty="0"/>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panose="02020603050405020304"/>
              </a:rPr>
            </a:fld>
            <a:endParaRPr lang="en-US" sz="1400" b="0" strike="noStrike" spc="-1">
              <a:latin typeface="Times New Roman" panose="02020603050405020304"/>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0" indent="0">
              <a:buFont typeface="Arial" panose="020B0604020202020204" pitchFamily="34" charset="0"/>
              <a:buNone/>
              <a:tabLst>
                <a:tab pos="0" algn="l"/>
              </a:tabLst>
            </a:pPr>
            <a:r>
              <a:rPr lang="en-IN" sz="2000" b="0" spc="-1"/>
              <a:t>thank you very much for joining</a:t>
            </a:r>
            <a:r>
              <a:rPr lang="en-IN" b="0"/>
              <a:t> this </a:t>
            </a:r>
            <a:r>
              <a:rPr lang="en-IN"/>
              <a:t>PPT</a:t>
            </a:r>
            <a:r>
              <a:rPr lang="en-IN" b="0"/>
              <a:t>, keep learning.</a:t>
            </a:r>
            <a:endParaRPr lang="en-IN" b="0"/>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panose="02020603050405020304"/>
              </a:rPr>
            </a:fld>
            <a:endParaRPr lang="en-US" sz="1200" b="0" strike="noStrike" spc="-1">
              <a:latin typeface="Times New Roman" panose="02020603050405020304"/>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matchingName="Title and body">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panose="020F0502020204030204"/>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panose="020B0604020202020204"/>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endParaRPr lang="en-US"/>
          </a:p>
        </p:txBody>
      </p:sp>
      <p:sp>
        <p:nvSpPr>
          <p:cNvPr id="3" name="Subtitle 2"/>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a:p>
        </p:txBody>
      </p:sp>
      <p:sp>
        <p:nvSpPr>
          <p:cNvPr id="4" name="Date Placeholder 3"/>
          <p:cNvSpPr>
            <a:spLocks noGrp="1"/>
          </p:cNvSpPr>
          <p:nvPr>
            <p:ph type="dt" sz="half" idx="10"/>
          </p:nvPr>
        </p:nvSpPr>
        <p:spPr>
          <a:xfrm>
            <a:off x="628650" y="4767263"/>
            <a:ext cx="2057400" cy="274637"/>
          </a:xfrm>
          <a:prstGeom prst="rect">
            <a:avLst/>
          </a:prstGeom>
        </p:spPr>
        <p:txBody>
          <a:bodyPr/>
          <a:lstStyle/>
          <a:p>
            <a:fld id="{81BF06D3-496D-4060-A653-877D7024FA53}" type="datetime1">
              <a:rPr lang="en-IN" smtClean="0"/>
            </a:fld>
            <a:endParaRPr lang="en-US"/>
          </a:p>
        </p:txBody>
      </p:sp>
      <p:sp>
        <p:nvSpPr>
          <p:cNvPr id="5" name="Footer Placeholder 4"/>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woColTx" matchingName="Title and two columns">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matchingName="Title only">
  <p:cSld name="TITLE_ONLY">
    <p:spTree>
      <p:nvGrpSpPr>
        <p:cNvPr id="1" name="Shape 25"/>
        <p:cNvGrpSpPr/>
        <p:nvPr/>
      </p:nvGrpSpPr>
      <p:grpSpPr>
        <a:xfrm>
          <a:off x="0" y="0"/>
          <a:ext cx="0" cy="0"/>
          <a:chOff x="0" y="0"/>
          <a:chExt cx="0" cy="0"/>
        </a:xfrm>
      </p:grpSpPr>
      <p:sp>
        <p:nvSpPr>
          <p:cNvPr id="26" name="Google Shape;26;p2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7" name="Google Shape;27;p2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ColTx" matchingName="Title and two columns">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SzPts val="1800"/>
              <a:buNone/>
              <a:defRPr/>
            </a:lvl1pPr>
          </a:lstStyle>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1.pn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Rectangle 5"/>
          <p:cNvSpPr/>
          <p:nvPr userDrawn="1"/>
        </p:nvSpPr>
        <p:spPr>
          <a:xfrm>
            <a:off x="1" y="-78892"/>
            <a:ext cx="7088224" cy="467289"/>
          </a:xfrm>
          <a:prstGeom prst="rect">
            <a:avLst/>
          </a:prstGeom>
          <a:solidFill>
            <a:srgbClr val="223366"/>
          </a:solidFill>
          <a:ln>
            <a:solidFill>
              <a:srgbClr val="223366"/>
            </a:solid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a:t>Project Title</a:t>
            </a:r>
            <a:endParaRPr lang="en-US"/>
          </a:p>
        </p:txBody>
      </p:sp>
      <p:sp>
        <p:nvSpPr>
          <p:cNvPr id="9" name="Rectangle 8"/>
          <p:cNvSpPr/>
          <p:nvPr userDrawn="1"/>
        </p:nvSpPr>
        <p:spPr>
          <a:xfrm>
            <a:off x="0" y="4935061"/>
            <a:ext cx="9144000" cy="208439"/>
          </a:xfrm>
          <a:prstGeom prst="rect">
            <a:avLst/>
          </a:prstGeom>
          <a:solidFill>
            <a:srgbClr val="8519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userDrawn="1"/>
        </p:nvPicPr>
        <p:blipFill>
          <a:blip r:embed="rId12"/>
          <a:srcRect/>
          <a:stretch>
            <a:fillRect/>
          </a:stretch>
        </p:blipFill>
        <p:spPr>
          <a:xfrm>
            <a:off x="7435308" y="29029"/>
            <a:ext cx="1245494" cy="405088"/>
          </a:xfrm>
          <a:prstGeom prst="rect">
            <a:avLst/>
          </a:prstGeom>
        </p:spPr>
      </p:pic>
      <p:sp>
        <p:nvSpPr>
          <p:cNvPr id="13" name="Rectangle 12"/>
          <p:cNvSpPr/>
          <p:nvPr userDrawn="1"/>
        </p:nvSpPr>
        <p:spPr>
          <a:xfrm>
            <a:off x="9027886" y="0"/>
            <a:ext cx="116114" cy="467289"/>
          </a:xfrm>
          <a:prstGeom prst="rect">
            <a:avLst/>
          </a:prstGeom>
          <a:solidFill>
            <a:srgbClr val="00B0F0"/>
          </a:solidFill>
          <a:ln>
            <a:no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7" Type="http://schemas.openxmlformats.org/officeDocument/2006/relationships/notesSlide" Target="../notesSlides/notesSlide1.xml"/><Relationship Id="rId6" Type="http://schemas.openxmlformats.org/officeDocument/2006/relationships/slideLayout" Target="../slideLayouts/slideLayout11.xml"/><Relationship Id="rId5" Type="http://schemas.openxmlformats.org/officeDocument/2006/relationships/image" Target="../media/image6.png"/><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8.png"/><Relationship Id="rId1" Type="http://schemas.openxmlformats.org/officeDocument/2006/relationships/image" Target="../media/image7.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0.jpe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1.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7" Type="http://schemas.openxmlformats.org/officeDocument/2006/relationships/slideLayout" Target="../slideLayouts/slideLayout3.xml"/><Relationship Id="rId6" Type="http://schemas.openxmlformats.org/officeDocument/2006/relationships/hyperlink" Target="https://colab.research.google.com/drive/1NrPYJkNjVtFsLbWUicXsraTWHoQHYDGW?usp=sharing" TargetMode="External"/><Relationship Id="rId5" Type="http://schemas.openxmlformats.org/officeDocument/2006/relationships/image" Target="../media/image16.png"/><Relationship Id="rId4" Type="http://schemas.openxmlformats.org/officeDocument/2006/relationships/image" Target="../media/image15.png"/><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stretch>
            <a:fillRect/>
          </a:stretch>
        </p:blipFill>
        <p:spPr>
          <a:xfrm>
            <a:off x="-1" y="-122464"/>
            <a:ext cx="9144000" cy="5143500"/>
          </a:xfrm>
          <a:prstGeom prst="rect">
            <a:avLst/>
          </a:prstGeom>
        </p:spPr>
      </p:pic>
      <p:sp>
        <p:nvSpPr>
          <p:cNvPr id="5" name="Rectangle: Rounded Corners 4"/>
          <p:cNvSpPr/>
          <p:nvPr/>
        </p:nvSpPr>
        <p:spPr>
          <a:xfrm>
            <a:off x="1122744" y="1001693"/>
            <a:ext cx="6898511" cy="3102015"/>
          </a:xfrm>
          <a:prstGeom prst="roundRect">
            <a:avLst>
              <a:gd name="adj" fmla="val 8142"/>
            </a:avLst>
          </a:prstGeom>
          <a:solidFill>
            <a:srgbClr val="E5EEFF"/>
          </a:solidFill>
          <a:ln>
            <a:solidFill>
              <a:srgbClr val="9BDB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9pPr>
          </a:lstStyle>
          <a:p>
            <a:pPr algn="ctr"/>
            <a:endParaRPr lang="en-US"/>
          </a:p>
        </p:txBody>
      </p:sp>
      <p:grpSp>
        <p:nvGrpSpPr>
          <p:cNvPr id="6" name="Group 5"/>
          <p:cNvGrpSpPr/>
          <p:nvPr/>
        </p:nvGrpSpPr>
        <p:grpSpPr>
          <a:xfrm>
            <a:off x="1567263" y="1495382"/>
            <a:ext cx="6047412" cy="601034"/>
            <a:chOff x="1567263" y="1495382"/>
            <a:chExt cx="6047412" cy="601034"/>
          </a:xfrm>
        </p:grpSpPr>
        <p:pic>
          <p:nvPicPr>
            <p:cNvPr id="8" name="Google Shape;110;p4" descr="A close up of a sign&#10;&#10;Description automatically generated"/>
            <p:cNvPicPr preferRelativeResize="0"/>
            <p:nvPr/>
          </p:nvPicPr>
          <p:blipFill rotWithShape="1">
            <a:blip r:embed="rId2"/>
            <a:srcRect/>
            <a:stretch>
              <a:fillRect/>
            </a:stretch>
          </p:blipFill>
          <p:spPr>
            <a:xfrm>
              <a:off x="4755974" y="1620847"/>
              <a:ext cx="1163978" cy="389110"/>
            </a:xfrm>
            <a:prstGeom prst="rect">
              <a:avLst/>
            </a:prstGeom>
            <a:noFill/>
            <a:ln>
              <a:noFill/>
            </a:ln>
          </p:spPr>
        </p:pic>
        <p:pic>
          <p:nvPicPr>
            <p:cNvPr id="11" name="Picture 10"/>
            <p:cNvPicPr>
              <a:picLocks noChangeAspect="1"/>
            </p:cNvPicPr>
            <p:nvPr/>
          </p:nvPicPr>
          <p:blipFill rotWithShape="1">
            <a:blip r:embed="rId3"/>
            <a:srcRect t="20552"/>
            <a:stretch>
              <a:fillRect/>
            </a:stretch>
          </p:blipFill>
          <p:spPr>
            <a:xfrm>
              <a:off x="3675859" y="1608154"/>
              <a:ext cx="787775" cy="414497"/>
            </a:xfrm>
            <a:prstGeom prst="rect">
              <a:avLst/>
            </a:prstGeom>
          </p:spPr>
        </p:pic>
        <p:cxnSp>
          <p:nvCxnSpPr>
            <p:cNvPr id="15" name="Straight Connector 14"/>
            <p:cNvCxnSpPr/>
            <p:nvPr/>
          </p:nvCxnSpPr>
          <p:spPr>
            <a:xfrm>
              <a:off x="4609804" y="1534389"/>
              <a:ext cx="0" cy="562027"/>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18" name="Straight Connector 17"/>
            <p:cNvCxnSpPr/>
            <p:nvPr/>
          </p:nvCxnSpPr>
          <p:spPr>
            <a:xfrm>
              <a:off x="6066122" y="1534389"/>
              <a:ext cx="0" cy="562027"/>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pic>
          <p:nvPicPr>
            <p:cNvPr id="20" name="Picture 19"/>
            <p:cNvPicPr/>
            <p:nvPr/>
          </p:nvPicPr>
          <p:blipFill>
            <a:blip r:embed="rId4"/>
            <a:stretch>
              <a:fillRect/>
            </a:stretch>
          </p:blipFill>
          <p:spPr>
            <a:xfrm>
              <a:off x="6212294" y="1633695"/>
              <a:ext cx="1402381" cy="363414"/>
            </a:xfrm>
            <a:prstGeom prst="rect">
              <a:avLst/>
            </a:prstGeom>
            <a:ln w="0">
              <a:noFill/>
            </a:ln>
          </p:spPr>
        </p:pic>
        <p:cxnSp>
          <p:nvCxnSpPr>
            <p:cNvPr id="21" name="Straight Connector 20"/>
            <p:cNvCxnSpPr/>
            <p:nvPr/>
          </p:nvCxnSpPr>
          <p:spPr>
            <a:xfrm>
              <a:off x="3529689" y="1534389"/>
              <a:ext cx="0" cy="562027"/>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pic>
          <p:nvPicPr>
            <p:cNvPr id="22" name="Picture 21" descr="A blue and black text&#10;&#10;Description automatically generated"/>
            <p:cNvPicPr>
              <a:picLocks noChangeAspect="1"/>
            </p:cNvPicPr>
            <p:nvPr/>
          </p:nvPicPr>
          <p:blipFill>
            <a:blip r:embed="rId5"/>
            <a:stretch>
              <a:fillRect/>
            </a:stretch>
          </p:blipFill>
          <p:spPr>
            <a:xfrm>
              <a:off x="1567263" y="1495382"/>
              <a:ext cx="1816256" cy="454064"/>
            </a:xfrm>
            <a:prstGeom prst="rect">
              <a:avLst/>
            </a:prstGeom>
          </p:spPr>
        </p:pic>
      </p:grpSp>
      <p:sp>
        <p:nvSpPr>
          <p:cNvPr id="7" name="TextBox 6"/>
          <p:cNvSpPr txBox="1"/>
          <p:nvPr/>
        </p:nvSpPr>
        <p:spPr>
          <a:xfrm>
            <a:off x="1311965" y="2312364"/>
            <a:ext cx="6520068" cy="1845310"/>
          </a:xfrm>
          <a:prstGeom prst="rect">
            <a:avLst/>
          </a:prstGeom>
          <a:noFill/>
        </p:spPr>
        <p:txBody>
          <a:bodyPr wrap="square">
            <a:spAutoFit/>
          </a:bodyPr>
          <a:lstStyle/>
          <a:p>
            <a:pPr algn="ctr"/>
            <a:r>
              <a:rPr lang="en-GB" altLang="en-US" dirty="0">
                <a:latin typeface="Times New Roman" panose="02020603050405020304" pitchFamily="18" charset="0"/>
                <a:cs typeface="Times New Roman" panose="02020603050405020304" pitchFamily="18" charset="0"/>
              </a:rPr>
              <a:t>STOCK MARKETING ANALYSIS AND PREDICTION</a:t>
            </a:r>
            <a:endParaRPr lang="en-US" dirty="0">
              <a:latin typeface="Times New Roman" panose="02020603050405020304" pitchFamily="18" charset="0"/>
              <a:cs typeface="Times New Roman" panose="02020603050405020304" pitchFamily="18" charset="0"/>
            </a:endParaRPr>
          </a:p>
          <a:p>
            <a:endParaRPr lang="en-US" sz="1400" dirty="0">
              <a:latin typeface="Times New Roman" panose="02020603050405020304" pitchFamily="18" charset="0"/>
              <a:cs typeface="Times New Roman" panose="02020603050405020304" pitchFamily="18" charset="0"/>
            </a:endParaRPr>
          </a:p>
          <a:p>
            <a:r>
              <a:rPr lang="en-GB" altLang="en-US"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N</a:t>
            </a:r>
            <a:r>
              <a:rPr lang="en-GB" altLang="en-US" dirty="0">
                <a:latin typeface="Times New Roman" panose="02020603050405020304" pitchFamily="18" charset="0"/>
                <a:cs typeface="Times New Roman" panose="02020603050405020304" pitchFamily="18" charset="0"/>
              </a:rPr>
              <a:t>AME &amp; EMAIL ID</a:t>
            </a:r>
            <a:r>
              <a:rPr lang="en-US" dirty="0">
                <a:latin typeface="Times New Roman" panose="02020603050405020304" pitchFamily="18" charset="0"/>
                <a:cs typeface="Times New Roman" panose="02020603050405020304" pitchFamily="18" charset="0"/>
              </a:rPr>
              <a:t> : </a:t>
            </a:r>
            <a:r>
              <a:rPr lang="en-GB" altLang="en-US" dirty="0">
                <a:latin typeface="Times New Roman" panose="02020603050405020304" pitchFamily="18" charset="0"/>
                <a:cs typeface="Times New Roman" panose="02020603050405020304" pitchFamily="18" charset="0"/>
              </a:rPr>
              <a:t>J.PRAVEEN </a:t>
            </a:r>
            <a:r>
              <a:rPr lang="en-US" dirty="0">
                <a:latin typeface="Times New Roman" panose="02020603050405020304" pitchFamily="18" charset="0"/>
                <a:cs typeface="Times New Roman" panose="02020603050405020304" pitchFamily="18" charset="0"/>
              </a:rPr>
              <a:t> </a:t>
            </a:r>
            <a:r>
              <a:rPr lang="en-GB" altLang="en-US"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 </a:t>
            </a:r>
            <a:r>
              <a:rPr lang="en-GB" altLang="en-US" dirty="0">
                <a:latin typeface="Times New Roman" panose="02020603050405020304" pitchFamily="18" charset="0"/>
                <a:cs typeface="Times New Roman" panose="02020603050405020304" pitchFamily="18" charset="0"/>
              </a:rPr>
              <a:t>praveenjames147</a:t>
            </a:r>
            <a:r>
              <a:rPr lang="en-US" dirty="0">
                <a:latin typeface="Times New Roman" panose="02020603050405020304" pitchFamily="18" charset="0"/>
                <a:cs typeface="Times New Roman" panose="02020603050405020304" pitchFamily="18" charset="0"/>
              </a:rPr>
              <a:t>@gmail.com</a:t>
            </a:r>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 NM ID</a:t>
            </a:r>
            <a:r>
              <a:rPr lang="en-US">
                <a:latin typeface="Times New Roman" panose="02020603050405020304" pitchFamily="18" charset="0"/>
                <a:cs typeface="Times New Roman" panose="02020603050405020304" pitchFamily="18" charset="0"/>
              </a:rPr>
              <a:t>: au81</a:t>
            </a:r>
            <a:r>
              <a:rPr lang="en-GB" altLang="en-US">
                <a:latin typeface="Times New Roman" panose="02020603050405020304" pitchFamily="18" charset="0"/>
                <a:cs typeface="Times New Roman" panose="02020603050405020304" pitchFamily="18" charset="0"/>
              </a:rPr>
              <a:t>292</a:t>
            </a:r>
            <a:r>
              <a:rPr lang="en-US">
                <a:latin typeface="Times New Roman" panose="02020603050405020304" pitchFamily="18" charset="0"/>
                <a:cs typeface="Times New Roman" panose="02020603050405020304" pitchFamily="18" charset="0"/>
              </a:rPr>
              <a:t>11140</a:t>
            </a:r>
            <a:r>
              <a:rPr lang="en-GB" altLang="en-US">
                <a:latin typeface="Times New Roman" panose="02020603050405020304" pitchFamily="18" charset="0"/>
                <a:cs typeface="Times New Roman" panose="02020603050405020304" pitchFamily="18" charset="0"/>
              </a:rPr>
              <a:t>10</a:t>
            </a:r>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 </a:t>
            </a:r>
            <a:r>
              <a:rPr lang="en-US" sz="1400" dirty="0">
                <a:latin typeface="Times New Roman" panose="02020603050405020304" pitchFamily="18" charset="0"/>
                <a:cs typeface="Times New Roman" panose="02020603050405020304" pitchFamily="18" charset="0"/>
              </a:rPr>
              <a:t>G</a:t>
            </a:r>
            <a:r>
              <a:rPr lang="en-GB" altLang="en-US" sz="1400" dirty="0">
                <a:latin typeface="Times New Roman" panose="02020603050405020304" pitchFamily="18" charset="0"/>
                <a:cs typeface="Times New Roman" panose="02020603050405020304" pitchFamily="18" charset="0"/>
              </a:rPr>
              <a:t>UIDE</a:t>
            </a:r>
            <a:r>
              <a:rPr lang="en-US" dirty="0">
                <a:latin typeface="Times New Roman" panose="02020603050405020304" pitchFamily="18" charset="0"/>
                <a:cs typeface="Times New Roman" panose="02020603050405020304" pitchFamily="18" charset="0"/>
              </a:rPr>
              <a:t>:</a:t>
            </a:r>
            <a:r>
              <a:rPr lang="en-GB" altLang="en-US" dirty="0">
                <a:latin typeface="Times New Roman" panose="02020603050405020304" pitchFamily="18"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a:t>
            </a:r>
            <a:r>
              <a:rPr lang="en-GB" altLang="en-US" sz="16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effectLst/>
                <a:latin typeface="Times New Roman" panose="02020603050405020304" pitchFamily="18" charset="0"/>
                <a:ea typeface="Calibri" panose="020F0502020204030204" pitchFamily="34" charset="0"/>
                <a:cs typeface="Times New Roman" panose="02020603050405020304" pitchFamily="18" charset="0"/>
              </a:rPr>
              <a:t>P.R</a:t>
            </a:r>
            <a:r>
              <a:rPr lang="en-GB" altLang="en-US" sz="1600" dirty="0" err="1">
                <a:effectLst/>
                <a:latin typeface="Times New Roman" panose="02020603050405020304" pitchFamily="18" charset="0"/>
                <a:ea typeface="Calibri" panose="020F0502020204030204" pitchFamily="34" charset="0"/>
                <a:cs typeface="Times New Roman" panose="02020603050405020304" pitchFamily="18" charset="0"/>
              </a:rPr>
              <a:t>AJA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altLang="en-US" sz="1600" dirty="0">
                <a:effectLst/>
                <a:latin typeface="Times New Roman" panose="02020603050405020304" pitchFamily="18" charset="0"/>
                <a:ea typeface="Calibri" panose="020F0502020204030204" pitchFamily="34" charset="0"/>
                <a:cs typeface="Times New Roman" panose="02020603050405020304" pitchFamily="18" charset="0"/>
              </a:rPr>
              <a:t>Edutech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Master Trainer )</a:t>
            </a:r>
            <a:endParaRPr lang="en-US" dirty="0">
              <a:latin typeface="Times New Roman" panose="02020603050405020304" pitchFamily="18" charset="0"/>
              <a:cs typeface="Times New Roman" panose="02020603050405020304" pitchFamily="18" charset="0"/>
            </a:endParaRPr>
          </a:p>
          <a:p>
            <a:pPr algn="ctr"/>
            <a:endParaRPr lang="en-US" sz="1400" dirty="0"/>
          </a:p>
        </p:txBody>
      </p:sp>
    </p:spTree>
  </p:cSld>
  <p:clrMapOvr>
    <a:masterClrMapping/>
  </p:clrMapOvr>
  <mc:AlternateContent xmlns:mc="http://schemas.openxmlformats.org/markup-compatibility/2006">
    <mc:Choice xmlns:p14="http://schemas.microsoft.com/office/powerpoint/2010/main" Requires="p14">
      <p:transition spd="slow" p14:dur="2000" advTm="14192"/>
    </mc:Choice>
    <mc:Fallback>
      <p:transition spd="slow" advTm="14192"/>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ln>
            <a:noFill/>
          </a:ln>
        </p:spPr>
        <p:txBody>
          <a:bodyPr rot="0" spcFirstLastPara="0" vertOverflow="overflow" horzOverflow="overflow" vert="horz" wrap="square" lIns="91440" tIns="45720" rIns="91440" bIns="45720" numCol="1" spcCol="0" rtlCol="0" fromWordArt="0" anchor="t" anchorCtr="0" forceAA="0" compatLnSpc="1">
            <a:spAutoFit/>
          </a:bodyPr>
          <a:lstStyle/>
          <a:p>
            <a:r>
              <a:rPr lang="en-US" sz="2400" b="1">
                <a:solidFill>
                  <a:srgbClr val="002060"/>
                </a:solidFill>
                <a:latin typeface="Arial" panose="020B0604020202020204" pitchFamily="34" charset="0"/>
                <a:cs typeface="Arial" panose="020B0604020202020204" pitchFamily="34" charset="0"/>
              </a:rPr>
              <a:t>Conclusion</a:t>
            </a:r>
            <a:endParaRPr lang="en-IN" sz="2400" b="1">
              <a:solidFill>
                <a:srgbClr val="002060"/>
              </a:solidFill>
              <a:latin typeface="Arial" panose="020B0604020202020204" pitchFamily="34" charset="0"/>
              <a:cs typeface="Arial" panose="020B0604020202020204" pitchFamily="34" charset="0"/>
            </a:endParaRPr>
          </a:p>
        </p:txBody>
      </p:sp>
      <p:sp>
        <p:nvSpPr>
          <p:cNvPr id="5" name="Text Box 4"/>
          <p:cNvSpPr txBox="1"/>
          <p:nvPr/>
        </p:nvSpPr>
        <p:spPr>
          <a:xfrm>
            <a:off x="311150" y="1226820"/>
            <a:ext cx="7864475" cy="2501265"/>
          </a:xfrm>
          <a:prstGeom prst="rect">
            <a:avLst/>
          </a:prstGeom>
          <a:noFill/>
        </p:spPr>
        <p:txBody>
          <a:bodyPr wrap="square" rtlCol="0">
            <a:noAutofit/>
          </a:bodyPr>
          <a:p>
            <a:r>
              <a:rPr lang="en-US" altLang="en-GB"/>
              <a:t> </a:t>
            </a:r>
            <a:r>
              <a:rPr lang="en-US" altLang="en-GB">
                <a:latin typeface="Times New Roman" panose="02020603050405020304" pitchFamily="18" charset="0"/>
                <a:cs typeface="Times New Roman" panose="02020603050405020304" pitchFamily="18" charset="0"/>
              </a:rPr>
              <a:t>we study the use of decision trees and support vector machines to predict financial movement direction. Of both these algorithms, we saw that Support Vector Machine gave us better results. SVM is a promising type of tool for financial forecasting. SVM is superior to the other individual classification methods in forecasting daily movement direction. This is a clear message for financial forecasters and traders, which can lead to a capital gain. However, each method has its own strengths and weaknesses. In this model, the principal components identified by the SVM are used along with internal and external financial factors in SVM for forecasting</a:t>
            </a:r>
            <a:endParaRPr lang="en-US" altLang="en-GB">
              <a:latin typeface="Times New Roman" panose="02020603050405020304" pitchFamily="18" charset="0"/>
              <a:cs typeface="Times New Roman" panose="02020603050405020304" pitchFamily="18" charset="0"/>
            </a:endParaRPr>
          </a:p>
        </p:txBody>
      </p:sp>
      <p:sp>
        <p:nvSpPr>
          <p:cNvPr id="6" name="Text Box 5"/>
          <p:cNvSpPr txBox="1"/>
          <p:nvPr/>
        </p:nvSpPr>
        <p:spPr>
          <a:xfrm>
            <a:off x="1156970" y="0"/>
            <a:ext cx="5332095" cy="521970"/>
          </a:xfrm>
          <a:prstGeom prst="rect">
            <a:avLst/>
          </a:prstGeom>
          <a:noFill/>
        </p:spPr>
        <p:txBody>
          <a:bodyPr wrap="square" rtlCol="0">
            <a:spAutoFit/>
          </a:bodyPr>
          <a:p>
            <a:r>
              <a:rPr lang="en-GB" altLang="en-US" dirty="0">
                <a:solidFill>
                  <a:schemeClr val="bg1"/>
                </a:solidFill>
                <a:latin typeface="Times New Roman" panose="02020603050405020304" pitchFamily="18" charset="0"/>
                <a:cs typeface="Times New Roman" panose="02020603050405020304" pitchFamily="18" charset="0"/>
                <a:sym typeface="+mn-ea"/>
              </a:rPr>
              <a:t>: STOCK MARKETING ANALYSIS AND PREDICTION</a:t>
            </a:r>
            <a:endParaRPr lang="en-GB" altLang="en-US" dirty="0">
              <a:solidFill>
                <a:schemeClr val="bg1"/>
              </a:solidFill>
              <a:latin typeface="Times New Roman" panose="02020603050405020304" pitchFamily="18" charset="0"/>
              <a:cs typeface="Times New Roman" panose="02020603050405020304" pitchFamily="18" charset="0"/>
              <a:sym typeface="+mn-ea"/>
            </a:endParaRPr>
          </a:p>
          <a:p>
            <a:endParaRPr lang="en-GB" altLang="en-US"/>
          </a:p>
        </p:txBody>
      </p:sp>
    </p:spTree>
  </p:cSld>
  <p:clrMapOvr>
    <a:masterClrMapping/>
  </p:clrMapOvr>
  <mc:AlternateContent xmlns:mc="http://schemas.openxmlformats.org/markup-compatibility/2006">
    <mc:Choice xmlns:p14="http://schemas.microsoft.com/office/powerpoint/2010/main" Requires="p14">
      <p:transition spd="slow" p14:dur="2000" advTm="19746"/>
    </mc:Choice>
    <mc:Fallback>
      <p:transition spd="slow" advTm="19746"/>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62;g5fab984687_2_0"/>
          <p:cNvSpPr txBox="1"/>
          <p:nvPr/>
        </p:nvSpPr>
        <p:spPr>
          <a:xfrm>
            <a:off x="3161462" y="2041411"/>
            <a:ext cx="2821075" cy="5303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lgn="ctr">
              <a:spcBef>
                <a:spcPts val="600"/>
              </a:spcBef>
            </a:pPr>
            <a:r>
              <a:rPr lang="en-US" sz="3000" b="1"/>
              <a:t>Thank you!</a:t>
            </a:r>
            <a:endParaRPr lang="en-US" sz="3000" b="1"/>
          </a:p>
        </p:txBody>
      </p:sp>
      <p:sp>
        <p:nvSpPr>
          <p:cNvPr id="2" name="Text Box 1"/>
          <p:cNvSpPr txBox="1"/>
          <p:nvPr/>
        </p:nvSpPr>
        <p:spPr>
          <a:xfrm>
            <a:off x="1110615" y="0"/>
            <a:ext cx="5469890" cy="521970"/>
          </a:xfrm>
          <a:prstGeom prst="rect">
            <a:avLst/>
          </a:prstGeom>
          <a:noFill/>
        </p:spPr>
        <p:txBody>
          <a:bodyPr wrap="square" rtlCol="0">
            <a:spAutoFit/>
          </a:bodyPr>
          <a:p>
            <a:r>
              <a:rPr lang="en-GB" altLang="en-US" dirty="0">
                <a:solidFill>
                  <a:schemeClr val="bg1"/>
                </a:solidFill>
                <a:latin typeface="Times New Roman" panose="02020603050405020304" pitchFamily="18" charset="0"/>
                <a:cs typeface="Times New Roman" panose="02020603050405020304" pitchFamily="18" charset="0"/>
                <a:sym typeface="+mn-ea"/>
              </a:rPr>
              <a:t>: STOCK MARKETING ANALYSIS AND PREDICTION</a:t>
            </a:r>
            <a:endParaRPr lang="en-GB" altLang="en-US" dirty="0">
              <a:solidFill>
                <a:schemeClr val="bg1"/>
              </a:solidFill>
              <a:latin typeface="Times New Roman" panose="02020603050405020304" pitchFamily="18" charset="0"/>
              <a:cs typeface="Times New Roman" panose="02020603050405020304" pitchFamily="18" charset="0"/>
              <a:sym typeface="+mn-ea"/>
            </a:endParaRPr>
          </a:p>
          <a:p>
            <a:endParaRPr lang="en-GB" alt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5" name="TextBox 1174"/>
          <p:cNvSpPr txBox="1"/>
          <p:nvPr/>
        </p:nvSpPr>
        <p:spPr>
          <a:xfrm>
            <a:off x="366152" y="598433"/>
            <a:ext cx="4624216"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sz="2400" b="1" dirty="0">
                <a:solidFill>
                  <a:srgbClr val="002060"/>
                </a:solidFill>
                <a:latin typeface="Arial" panose="020B0604020202020204" pitchFamily="34" charset="0"/>
                <a:cs typeface="Arial" panose="020B0604020202020204" pitchFamily="34" charset="0"/>
              </a:rPr>
              <a:t>OUTLINE</a:t>
            </a:r>
            <a:endParaRPr lang="en-US" sz="900" b="1" dirty="0"/>
          </a:p>
        </p:txBody>
      </p:sp>
      <p:sp>
        <p:nvSpPr>
          <p:cNvPr id="4" name="TextBox 3"/>
          <p:cNvSpPr txBox="1"/>
          <p:nvPr/>
        </p:nvSpPr>
        <p:spPr>
          <a:xfrm>
            <a:off x="654793" y="1296318"/>
            <a:ext cx="6935087" cy="3322955"/>
          </a:xfrm>
          <a:prstGeom prst="rect">
            <a:avLst/>
          </a:prstGeom>
          <a:noFill/>
        </p:spPr>
        <p:txBody>
          <a:bodyPr wrap="square">
            <a:spAutoFit/>
          </a:bodyPr>
          <a:lstStyle/>
          <a:p>
            <a:pPr marL="457200" lvl="0" indent="-431800">
              <a:buSzPts val="3200"/>
              <a:buFont typeface="Calibri" panose="020F0502020204030204"/>
              <a:buChar char="●"/>
            </a:pPr>
            <a:r>
              <a:rPr lang="en-US" dirty="0">
                <a:latin typeface="Times New Roman" panose="02020603050405020304" pitchFamily="18" charset="0"/>
                <a:ea typeface="Calibri" panose="020F0502020204030204"/>
                <a:cs typeface="Times New Roman" panose="02020603050405020304" pitchFamily="18" charset="0"/>
                <a:sym typeface="Calibri" panose="020F0502020204030204"/>
              </a:rPr>
              <a:t>Problem Statement</a:t>
            </a:r>
            <a:endParaRPr lang="en-US" dirty="0">
              <a:latin typeface="Times New Roman" panose="02020603050405020304" pitchFamily="18" charset="0"/>
              <a:ea typeface="Calibri" panose="020F0502020204030204"/>
              <a:cs typeface="Times New Roman" panose="02020603050405020304" pitchFamily="18" charset="0"/>
              <a:sym typeface="Calibri" panose="020F0502020204030204"/>
            </a:endParaRPr>
          </a:p>
          <a:p>
            <a:pPr marL="457200" lvl="0" indent="-431800">
              <a:buSzPts val="3200"/>
              <a:buFont typeface="Calibri" panose="020F0502020204030204"/>
              <a:buChar char="●"/>
            </a:pPr>
            <a:endParaRPr lang="en-US" dirty="0">
              <a:latin typeface="Times New Roman" panose="02020603050405020304" pitchFamily="18" charset="0"/>
              <a:ea typeface="Calibri" panose="020F0502020204030204"/>
              <a:cs typeface="Times New Roman" panose="02020603050405020304" pitchFamily="18" charset="0"/>
              <a:sym typeface="Calibri" panose="020F0502020204030204"/>
            </a:endParaRPr>
          </a:p>
          <a:p>
            <a:pPr marL="457200" lvl="0" indent="-431800">
              <a:buSzPts val="3200"/>
              <a:buFont typeface="Calibri" panose="020F0502020204030204"/>
              <a:buChar char="●"/>
            </a:pPr>
            <a:r>
              <a:rPr lang="en-US" dirty="0">
                <a:latin typeface="Times New Roman" panose="02020603050405020304" pitchFamily="18" charset="0"/>
                <a:ea typeface="Calibri" panose="020F0502020204030204"/>
                <a:cs typeface="Times New Roman" panose="02020603050405020304" pitchFamily="18" charset="0"/>
                <a:sym typeface="Calibri" panose="020F0502020204030204"/>
              </a:rPr>
              <a:t>Project Overview</a:t>
            </a:r>
            <a:endParaRPr lang="en-US" dirty="0">
              <a:latin typeface="Times New Roman" panose="02020603050405020304" pitchFamily="18" charset="0"/>
              <a:ea typeface="Calibri" panose="020F0502020204030204"/>
              <a:cs typeface="Times New Roman" panose="02020603050405020304" pitchFamily="18" charset="0"/>
              <a:sym typeface="Calibri" panose="020F0502020204030204"/>
            </a:endParaRPr>
          </a:p>
          <a:p>
            <a:pPr marL="457200" lvl="0" indent="-431800">
              <a:buSzPts val="3200"/>
              <a:buFont typeface="Calibri" panose="020F0502020204030204"/>
              <a:buChar char="●"/>
            </a:pPr>
            <a:endParaRPr lang="en-US" dirty="0">
              <a:latin typeface="Times New Roman" panose="02020603050405020304" pitchFamily="18" charset="0"/>
              <a:ea typeface="Calibri" panose="020F0502020204030204"/>
              <a:cs typeface="Times New Roman" panose="02020603050405020304" pitchFamily="18" charset="0"/>
              <a:sym typeface="Calibri" panose="020F0502020204030204"/>
            </a:endParaRPr>
          </a:p>
          <a:p>
            <a:pPr marL="457200" lvl="0" indent="-431800">
              <a:buSzPts val="3200"/>
              <a:buFont typeface="Calibri" panose="020F0502020204030204"/>
              <a:buChar char="●"/>
            </a:pPr>
            <a:r>
              <a:rPr lang="en-US" dirty="0">
                <a:latin typeface="Times New Roman" panose="02020603050405020304" pitchFamily="18" charset="0"/>
                <a:ea typeface="Calibri" panose="020F0502020204030204"/>
                <a:cs typeface="Times New Roman" panose="02020603050405020304" pitchFamily="18" charset="0"/>
                <a:sym typeface="Calibri" panose="020F0502020204030204"/>
              </a:rPr>
              <a:t>Who are the end users?</a:t>
            </a:r>
            <a:endParaRPr lang="en-US" dirty="0">
              <a:latin typeface="Times New Roman" panose="02020603050405020304" pitchFamily="18" charset="0"/>
              <a:ea typeface="Calibri" panose="020F0502020204030204"/>
              <a:cs typeface="Times New Roman" panose="02020603050405020304" pitchFamily="18" charset="0"/>
              <a:sym typeface="Calibri" panose="020F0502020204030204"/>
            </a:endParaRPr>
          </a:p>
          <a:p>
            <a:pPr marL="457200" lvl="0" indent="-431800">
              <a:buSzPts val="3200"/>
              <a:buFont typeface="Calibri" panose="020F0502020204030204"/>
              <a:buChar char="●"/>
            </a:pPr>
            <a:endParaRPr lang="en-US" dirty="0">
              <a:latin typeface="Times New Roman" panose="02020603050405020304" pitchFamily="18" charset="0"/>
              <a:ea typeface="Calibri" panose="020F0502020204030204"/>
              <a:cs typeface="Times New Roman" panose="02020603050405020304" pitchFamily="18" charset="0"/>
              <a:sym typeface="Calibri" panose="020F0502020204030204"/>
            </a:endParaRPr>
          </a:p>
          <a:p>
            <a:pPr marL="457200" lvl="0" indent="-431800">
              <a:buSzPts val="3200"/>
              <a:buFont typeface="Calibri" panose="020F0502020204030204"/>
              <a:buChar char="●"/>
            </a:pPr>
            <a:r>
              <a:rPr lang="en-US" dirty="0">
                <a:latin typeface="Times New Roman" panose="02020603050405020304" pitchFamily="18" charset="0"/>
                <a:ea typeface="Calibri" panose="020F0502020204030204"/>
                <a:cs typeface="Times New Roman" panose="02020603050405020304" pitchFamily="18" charset="0"/>
                <a:sym typeface="Calibri" panose="020F0502020204030204"/>
              </a:rPr>
              <a:t>Solutions and value of propositions</a:t>
            </a:r>
            <a:endParaRPr lang="en-US" dirty="0">
              <a:latin typeface="Times New Roman" panose="02020603050405020304" pitchFamily="18" charset="0"/>
              <a:ea typeface="Calibri" panose="020F0502020204030204"/>
              <a:cs typeface="Times New Roman" panose="02020603050405020304" pitchFamily="18" charset="0"/>
              <a:sym typeface="Calibri" panose="020F0502020204030204"/>
            </a:endParaRPr>
          </a:p>
          <a:p>
            <a:pPr marL="457200" lvl="0" indent="-431800">
              <a:buSzPts val="3200"/>
              <a:buFont typeface="Calibri" panose="020F0502020204030204"/>
              <a:buChar char="●"/>
            </a:pPr>
            <a:endParaRPr lang="en-US" dirty="0">
              <a:latin typeface="Times New Roman" panose="02020603050405020304" pitchFamily="18" charset="0"/>
              <a:ea typeface="Calibri" panose="020F0502020204030204"/>
              <a:cs typeface="Times New Roman" panose="02020603050405020304" pitchFamily="18" charset="0"/>
              <a:sym typeface="Calibri" panose="020F0502020204030204"/>
            </a:endParaRPr>
          </a:p>
          <a:p>
            <a:pPr marL="457200" lvl="0" indent="-431800">
              <a:buSzPts val="3200"/>
              <a:buFont typeface="Calibri" panose="020F0502020204030204"/>
              <a:buChar char="●"/>
            </a:pPr>
            <a:r>
              <a:rPr lang="en-US" dirty="0">
                <a:latin typeface="Times New Roman" panose="02020603050405020304" pitchFamily="18" charset="0"/>
                <a:ea typeface="Calibri" panose="020F0502020204030204"/>
                <a:cs typeface="Times New Roman" panose="02020603050405020304" pitchFamily="18" charset="0"/>
                <a:sym typeface="Calibri" panose="020F0502020204030204"/>
              </a:rPr>
              <a:t>WOW factor in the solution</a:t>
            </a:r>
            <a:endParaRPr lang="en-US" dirty="0">
              <a:latin typeface="Times New Roman" panose="02020603050405020304" pitchFamily="18" charset="0"/>
              <a:ea typeface="Calibri" panose="020F0502020204030204"/>
              <a:cs typeface="Times New Roman" panose="02020603050405020304" pitchFamily="18" charset="0"/>
              <a:sym typeface="Calibri" panose="020F0502020204030204"/>
            </a:endParaRPr>
          </a:p>
          <a:p>
            <a:pPr marL="457200" lvl="0" indent="-431800">
              <a:buSzPts val="3200"/>
              <a:buFont typeface="Calibri" panose="020F0502020204030204"/>
              <a:buChar char="●"/>
            </a:pPr>
            <a:endParaRPr lang="en-US" dirty="0">
              <a:latin typeface="Times New Roman" panose="02020603050405020304" pitchFamily="18" charset="0"/>
              <a:ea typeface="Calibri" panose="020F0502020204030204"/>
              <a:cs typeface="Times New Roman" panose="02020603050405020304" pitchFamily="18" charset="0"/>
              <a:sym typeface="Calibri" panose="020F0502020204030204"/>
            </a:endParaRPr>
          </a:p>
          <a:p>
            <a:pPr marL="457200" lvl="0" indent="-431800">
              <a:buSzPts val="3200"/>
              <a:buFont typeface="Calibri" panose="020F0502020204030204"/>
              <a:buChar char="●"/>
            </a:pPr>
            <a:r>
              <a:rPr lang="en-US" dirty="0">
                <a:latin typeface="Times New Roman" panose="02020603050405020304" pitchFamily="18" charset="0"/>
                <a:ea typeface="Calibri" panose="020F0502020204030204"/>
                <a:cs typeface="Times New Roman" panose="02020603050405020304" pitchFamily="18" charset="0"/>
                <a:sym typeface="Calibri" panose="020F0502020204030204"/>
              </a:rPr>
              <a:t>Modelling</a:t>
            </a:r>
            <a:endParaRPr lang="en-US" dirty="0">
              <a:latin typeface="Times New Roman" panose="02020603050405020304" pitchFamily="18" charset="0"/>
              <a:ea typeface="Calibri" panose="020F0502020204030204"/>
              <a:cs typeface="Times New Roman" panose="02020603050405020304" pitchFamily="18" charset="0"/>
              <a:sym typeface="Calibri" panose="020F0502020204030204"/>
            </a:endParaRPr>
          </a:p>
          <a:p>
            <a:pPr marL="457200" lvl="0" indent="-431800">
              <a:buSzPts val="3200"/>
              <a:buFont typeface="Calibri" panose="020F0502020204030204"/>
              <a:buChar char="●"/>
            </a:pPr>
            <a:endParaRPr lang="en-US" dirty="0">
              <a:latin typeface="Times New Roman" panose="02020603050405020304" pitchFamily="18" charset="0"/>
              <a:ea typeface="Calibri" panose="020F0502020204030204"/>
              <a:cs typeface="Times New Roman" panose="02020603050405020304" pitchFamily="18" charset="0"/>
              <a:sym typeface="Calibri" panose="020F0502020204030204"/>
            </a:endParaRPr>
          </a:p>
          <a:p>
            <a:pPr marL="457200" lvl="0" indent="-431800">
              <a:buSzPts val="3200"/>
              <a:buFont typeface="Calibri" panose="020F0502020204030204"/>
              <a:buChar char="●"/>
            </a:pPr>
            <a:r>
              <a:rPr lang="en-US" dirty="0">
                <a:latin typeface="Times New Roman" panose="02020603050405020304" pitchFamily="18" charset="0"/>
                <a:ea typeface="Calibri" panose="020F0502020204030204"/>
                <a:cs typeface="Times New Roman" panose="02020603050405020304" pitchFamily="18" charset="0"/>
                <a:sym typeface="Calibri" panose="020F0502020204030204"/>
              </a:rPr>
              <a:t>Results</a:t>
            </a:r>
            <a:endParaRPr lang="en-US" dirty="0">
              <a:latin typeface="Times New Roman" panose="02020603050405020304" pitchFamily="18" charset="0"/>
              <a:ea typeface="Calibri" panose="020F0502020204030204"/>
              <a:cs typeface="Times New Roman" panose="02020603050405020304" pitchFamily="18" charset="0"/>
              <a:sym typeface="Calibri" panose="020F0502020204030204"/>
            </a:endParaRPr>
          </a:p>
          <a:p>
            <a:pPr marL="457200" lvl="0" indent="-431800">
              <a:buSzPts val="3200"/>
              <a:buFont typeface="Calibri" panose="020F0502020204030204"/>
              <a:buChar char="●"/>
            </a:pPr>
            <a:endParaRPr lang="en-US" dirty="0">
              <a:latin typeface="Times New Roman" panose="02020603050405020304" pitchFamily="18" charset="0"/>
              <a:ea typeface="Calibri" panose="020F0502020204030204"/>
              <a:cs typeface="Times New Roman" panose="02020603050405020304" pitchFamily="18" charset="0"/>
              <a:sym typeface="Calibri" panose="020F0502020204030204"/>
            </a:endParaRPr>
          </a:p>
          <a:p>
            <a:pPr marL="457200" lvl="0" indent="-431800">
              <a:buSzPts val="3200"/>
              <a:buFont typeface="Calibri" panose="020F0502020204030204"/>
              <a:buChar char="●"/>
            </a:pPr>
            <a:r>
              <a:rPr lang="en-GB" altLang="en-US" dirty="0">
                <a:latin typeface="Times New Roman" panose="02020603050405020304" pitchFamily="18" charset="0"/>
                <a:ea typeface="Calibri" panose="020F0502020204030204"/>
                <a:cs typeface="Times New Roman" panose="02020603050405020304" pitchFamily="18" charset="0"/>
                <a:sym typeface="Calibri" panose="020F0502020204030204"/>
              </a:rPr>
              <a:t>Conclusion</a:t>
            </a:r>
            <a:endParaRPr lang="en-GB" altLang="en-US" dirty="0">
              <a:latin typeface="Times New Roman" panose="02020603050405020304" pitchFamily="18" charset="0"/>
              <a:ea typeface="Calibri" panose="020F0502020204030204"/>
              <a:cs typeface="Times New Roman" panose="02020603050405020304" pitchFamily="18" charset="0"/>
              <a:sym typeface="Calibri" panose="020F0502020204030204"/>
            </a:endParaRPr>
          </a:p>
        </p:txBody>
      </p:sp>
      <p:sp>
        <p:nvSpPr>
          <p:cNvPr id="8" name="Text Box 7"/>
          <p:cNvSpPr txBox="1"/>
          <p:nvPr/>
        </p:nvSpPr>
        <p:spPr>
          <a:xfrm>
            <a:off x="1087755" y="0"/>
            <a:ext cx="4644390" cy="306705"/>
          </a:xfrm>
          <a:prstGeom prst="rect">
            <a:avLst/>
          </a:prstGeom>
          <a:noFill/>
        </p:spPr>
        <p:txBody>
          <a:bodyPr wrap="square" rtlCol="0">
            <a:spAutoFit/>
          </a:bodyPr>
          <a:p>
            <a:r>
              <a:rPr lang="en-GB" altLang="en-US" dirty="0">
                <a:solidFill>
                  <a:schemeClr val="bg1"/>
                </a:solidFill>
                <a:latin typeface="Times New Roman" panose="02020603050405020304" pitchFamily="18" charset="0"/>
                <a:cs typeface="Times New Roman" panose="02020603050405020304" pitchFamily="18" charset="0"/>
                <a:sym typeface="+mn-ea"/>
              </a:rPr>
              <a:t>: STOCK MARKETING ANALYSIS AND PREDICTION</a:t>
            </a:r>
            <a:endParaRPr lang="en-GB" altLang="en-US" dirty="0">
              <a:solidFill>
                <a:schemeClr val="bg1"/>
              </a:solidFill>
              <a:latin typeface="Times New Roman" panose="02020603050405020304" pitchFamily="18" charset="0"/>
              <a:cs typeface="Times New Roman" panose="02020603050405020304" pitchFamily="18" charset="0"/>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2000" advTm="3369"/>
    </mc:Choice>
    <mc:Fallback>
      <p:transition spd="slow" advTm="3369"/>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700" y="445025"/>
            <a:ext cx="8520600" cy="460375"/>
          </a:xfr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GB" altLang="en-IN" sz="2400" b="1">
                <a:solidFill>
                  <a:srgbClr val="002060"/>
                </a:solidFill>
                <a:latin typeface="Arial" panose="020B0604020202020204" pitchFamily="34" charset="0"/>
                <a:cs typeface="Arial" panose="020B0604020202020204" pitchFamily="34" charset="0"/>
              </a:rPr>
              <a:t>Problem Statement</a:t>
            </a:r>
            <a:endParaRPr lang="en-GB" altLang="en-IN" sz="2400" b="1">
              <a:solidFill>
                <a:srgbClr val="002060"/>
              </a:solidFill>
              <a:latin typeface="Arial" panose="020B0604020202020204" pitchFamily="34" charset="0"/>
              <a:cs typeface="Arial" panose="020B0604020202020204" pitchFamily="34" charset="0"/>
            </a:endParaRPr>
          </a:p>
        </p:txBody>
      </p:sp>
      <p:sp>
        <p:nvSpPr>
          <p:cNvPr id="4" name="TextBox 3"/>
          <p:cNvSpPr txBox="1"/>
          <p:nvPr/>
        </p:nvSpPr>
        <p:spPr>
          <a:xfrm>
            <a:off x="471948" y="1187245"/>
            <a:ext cx="8360352" cy="2306955"/>
          </a:xfrm>
          <a:prstGeom prst="rect">
            <a:avLst/>
          </a:prstGeom>
          <a:noFill/>
        </p:spPr>
        <p:txBody>
          <a:bodyPr wrap="square">
            <a:spAutoFit/>
          </a:bodyPr>
          <a:lstStyle/>
          <a:p>
            <a:r>
              <a:rPr lang="en-US" sz="1800" dirty="0" smtClean="0">
                <a:solidFill>
                  <a:srgbClr val="0D0D0D"/>
                </a:solidFill>
                <a:effectLst/>
                <a:latin typeface="Times New Roman" panose="02020603050405020304" pitchFamily="18" charset="0"/>
                <a:cs typeface="Times New Roman" panose="02020603050405020304" pitchFamily="18" charset="0"/>
                <a:sym typeface="+mn-ea"/>
              </a:rPr>
              <a:t>Given historical stock market data for a specific stock (e.g., AAPL), the task is to develop a predictive model that can classify whether the closing price of the stock will increase or decrease compared to the previous day. The dataset includes features such as </a:t>
            </a:r>
            <a:endParaRPr lang="en-US" sz="1800" b="0" i="0" dirty="0" smtClean="0">
              <a:solidFill>
                <a:srgbClr val="0D0D0D"/>
              </a:solidFill>
              <a:effectLst/>
              <a:latin typeface="Times New Roman" panose="02020603050405020304" pitchFamily="18" charset="0"/>
              <a:cs typeface="Times New Roman" panose="02020603050405020304" pitchFamily="18" charset="0"/>
            </a:endParaRPr>
          </a:p>
          <a:p>
            <a:r>
              <a:rPr lang="en-US" sz="1800" dirty="0" smtClean="0">
                <a:solidFill>
                  <a:srgbClr val="0D0D0D"/>
                </a:solidFill>
                <a:effectLst/>
                <a:latin typeface="Times New Roman" panose="02020603050405020304" pitchFamily="18" charset="0"/>
                <a:cs typeface="Times New Roman" panose="02020603050405020304" pitchFamily="18" charset="0"/>
                <a:sym typeface="+mn-ea"/>
              </a:rPr>
              <a:t>opening price, highest price, lowest price, and </a:t>
            </a:r>
            <a:endParaRPr lang="en-US" sz="1800" b="0" i="0" dirty="0" smtClean="0">
              <a:solidFill>
                <a:srgbClr val="0D0D0D"/>
              </a:solidFill>
              <a:effectLst/>
              <a:latin typeface="Times New Roman" panose="02020603050405020304" pitchFamily="18" charset="0"/>
              <a:cs typeface="Times New Roman" panose="02020603050405020304" pitchFamily="18" charset="0"/>
            </a:endParaRPr>
          </a:p>
          <a:p>
            <a:r>
              <a:rPr lang="en-US" sz="1800" dirty="0" smtClean="0">
                <a:solidFill>
                  <a:srgbClr val="0D0D0D"/>
                </a:solidFill>
                <a:effectLst/>
                <a:latin typeface="Times New Roman" panose="02020603050405020304" pitchFamily="18" charset="0"/>
                <a:cs typeface="Times New Roman" panose="02020603050405020304" pitchFamily="18" charset="0"/>
                <a:sym typeface="+mn-ea"/>
              </a:rPr>
              <a:t>trading volume. Additionally, we aim to incorporate </a:t>
            </a:r>
            <a:endParaRPr lang="en-US" sz="1800" b="0" i="0" dirty="0" smtClean="0">
              <a:solidFill>
                <a:srgbClr val="0D0D0D"/>
              </a:solidFill>
              <a:effectLst/>
              <a:latin typeface="Times New Roman" panose="02020603050405020304" pitchFamily="18" charset="0"/>
              <a:cs typeface="Times New Roman" panose="02020603050405020304" pitchFamily="18" charset="0"/>
            </a:endParaRPr>
          </a:p>
          <a:p>
            <a:r>
              <a:rPr lang="en-US" sz="1800" dirty="0" smtClean="0">
                <a:solidFill>
                  <a:srgbClr val="0D0D0D"/>
                </a:solidFill>
                <a:effectLst/>
                <a:latin typeface="Times New Roman" panose="02020603050405020304" pitchFamily="18" charset="0"/>
                <a:cs typeface="Times New Roman" panose="02020603050405020304" pitchFamily="18" charset="0"/>
                <a:sym typeface="+mn-ea"/>
              </a:rPr>
              <a:t>natural language processing (NLP) techniques to </a:t>
            </a:r>
            <a:endParaRPr lang="en-US" sz="1800" b="0" i="0" dirty="0" smtClean="0">
              <a:solidFill>
                <a:srgbClr val="0D0D0D"/>
              </a:solidFill>
              <a:effectLst/>
              <a:latin typeface="Times New Roman" panose="02020603050405020304" pitchFamily="18" charset="0"/>
              <a:cs typeface="Times New Roman" panose="02020603050405020304" pitchFamily="18" charset="0"/>
            </a:endParaRPr>
          </a:p>
          <a:p>
            <a:r>
              <a:rPr lang="en-US" sz="1800" dirty="0" smtClean="0">
                <a:solidFill>
                  <a:srgbClr val="0D0D0D"/>
                </a:solidFill>
                <a:effectLst/>
                <a:latin typeface="Times New Roman" panose="02020603050405020304" pitchFamily="18" charset="0"/>
                <a:cs typeface="Times New Roman" panose="02020603050405020304" pitchFamily="18" charset="0"/>
                <a:sym typeface="+mn-ea"/>
              </a:rPr>
              <a:t>analyze textual data related to the stock, such </a:t>
            </a:r>
            <a:endParaRPr lang="en-US" sz="1800" b="0" i="0" dirty="0" smtClean="0">
              <a:solidFill>
                <a:srgbClr val="0D0D0D"/>
              </a:solidFill>
              <a:effectLst/>
              <a:latin typeface="Times New Roman" panose="02020603050405020304" pitchFamily="18" charset="0"/>
              <a:cs typeface="Times New Roman" panose="02020603050405020304" pitchFamily="18" charset="0"/>
            </a:endParaRPr>
          </a:p>
          <a:p>
            <a:r>
              <a:rPr lang="en-US" sz="1800" dirty="0" smtClean="0">
                <a:solidFill>
                  <a:srgbClr val="0D0D0D"/>
                </a:solidFill>
                <a:effectLst/>
                <a:latin typeface="Times New Roman" panose="02020603050405020304" pitchFamily="18" charset="0"/>
                <a:cs typeface="Times New Roman" panose="02020603050405020304" pitchFamily="18" charset="0"/>
                <a:sym typeface="+mn-ea"/>
              </a:rPr>
              <a:t>as news articles or social media sentiment</a:t>
            </a:r>
            <a:r>
              <a:rPr lang="en-GB" altLang="en-US" sz="1800" dirty="0" smtClean="0">
                <a:solidFill>
                  <a:srgbClr val="0D0D0D"/>
                </a:solidFill>
                <a:effectLst/>
                <a:latin typeface="Times New Roman" panose="02020603050405020304" pitchFamily="18" charset="0"/>
                <a:cs typeface="Times New Roman" panose="02020603050405020304" pitchFamily="18" charset="0"/>
                <a:sym typeface="+mn-ea"/>
              </a:rPr>
              <a:t>.</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endParaRPr lang="en-IN" dirty="0"/>
          </a:p>
        </p:txBody>
      </p:sp>
      <p:grpSp>
        <p:nvGrpSpPr>
          <p:cNvPr id="5" name="Group 4"/>
          <p:cNvGrpSpPr/>
          <p:nvPr/>
        </p:nvGrpSpPr>
        <p:grpSpPr>
          <a:xfrm>
            <a:off x="4919616" y="2371426"/>
            <a:ext cx="3360420" cy="2165985"/>
            <a:chOff x="5001834" y="864388"/>
            <a:chExt cx="4739578" cy="4755417"/>
          </a:xfrm>
        </p:grpSpPr>
        <p:pic>
          <p:nvPicPr>
            <p:cNvPr id="6" name="Picture 5" descr="A screenshot of a device&#10;&#10;Description automatically generated"/>
            <p:cNvPicPr>
              <a:picLocks noChangeAspect="1"/>
            </p:cNvPicPr>
            <p:nvPr/>
          </p:nvPicPr>
          <p:blipFill>
            <a:blip r:embed="rId1"/>
            <a:stretch>
              <a:fillRect/>
            </a:stretch>
          </p:blipFill>
          <p:spPr>
            <a:xfrm>
              <a:off x="5001834" y="864388"/>
              <a:ext cx="3986766" cy="3986766"/>
            </a:xfrm>
            <a:prstGeom prst="rect">
              <a:avLst/>
            </a:prstGeom>
          </p:spPr>
        </p:pic>
        <p:pic>
          <p:nvPicPr>
            <p:cNvPr id="7" name="Picture 6" descr="Businessman fist on chin"/>
            <p:cNvPicPr>
              <a:picLocks noChangeAspect="1"/>
            </p:cNvPicPr>
            <p:nvPr/>
          </p:nvPicPr>
          <p:blipFill rotWithShape="1">
            <a:blip r:embed="rId2"/>
            <a:srcRect b="62888"/>
            <a:stretch>
              <a:fillRect/>
            </a:stretch>
          </p:blipFill>
          <p:spPr>
            <a:xfrm flipH="1">
              <a:off x="6918444" y="2165122"/>
              <a:ext cx="2822968" cy="3454683"/>
            </a:xfrm>
            <a:prstGeom prst="rect">
              <a:avLst/>
            </a:prstGeom>
          </p:spPr>
        </p:pic>
      </p:grpSp>
      <p:sp>
        <p:nvSpPr>
          <p:cNvPr id="8" name="Text Box 7"/>
          <p:cNvSpPr txBox="1"/>
          <p:nvPr/>
        </p:nvSpPr>
        <p:spPr>
          <a:xfrm>
            <a:off x="1110615" y="0"/>
            <a:ext cx="5274310" cy="521970"/>
          </a:xfrm>
          <a:prstGeom prst="rect">
            <a:avLst/>
          </a:prstGeom>
          <a:noFill/>
        </p:spPr>
        <p:txBody>
          <a:bodyPr wrap="square" rtlCol="0">
            <a:spAutoFit/>
          </a:bodyPr>
          <a:p>
            <a:r>
              <a:rPr lang="en-GB" altLang="en-US" dirty="0">
                <a:solidFill>
                  <a:schemeClr val="bg1"/>
                </a:solidFill>
                <a:latin typeface="Times New Roman" panose="02020603050405020304" pitchFamily="18" charset="0"/>
                <a:cs typeface="Times New Roman" panose="02020603050405020304" pitchFamily="18" charset="0"/>
                <a:sym typeface="+mn-ea"/>
              </a:rPr>
              <a:t>: STOCK MARKETING ANALYSIS AND PREDICTION</a:t>
            </a:r>
            <a:endParaRPr lang="en-GB" altLang="en-US" dirty="0">
              <a:solidFill>
                <a:schemeClr val="bg1"/>
              </a:solidFill>
              <a:latin typeface="Times New Roman" panose="02020603050405020304" pitchFamily="18" charset="0"/>
              <a:cs typeface="Times New Roman" panose="02020603050405020304" pitchFamily="18" charset="0"/>
              <a:sym typeface="+mn-ea"/>
            </a:endParaRPr>
          </a:p>
          <a:p>
            <a:endParaRPr lang="en-GB" altLang="en-US"/>
          </a:p>
        </p:txBody>
      </p:sp>
    </p:spTree>
  </p:cSld>
  <p:clrMapOvr>
    <a:masterClrMapping/>
  </p:clrMapOvr>
  <mc:AlternateContent xmlns:mc="http://schemas.openxmlformats.org/markup-compatibility/2006">
    <mc:Choice xmlns:p14="http://schemas.microsoft.com/office/powerpoint/2010/main" Requires="p14">
      <p:transition spd="slow" p14:dur="2000" advTm="13680"/>
    </mc:Choice>
    <mc:Fallback>
      <p:transition spd="slow" advTm="13680"/>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ltLang="en-IN" sz="2400" b="1">
                <a:solidFill>
                  <a:srgbClr val="002060"/>
                </a:solidFill>
                <a:latin typeface="Arial" panose="020B0604020202020204" pitchFamily="34" charset="0"/>
                <a:cs typeface="Arial" panose="020B0604020202020204" pitchFamily="34" charset="0"/>
              </a:rPr>
              <a:t>Project Overview</a:t>
            </a:r>
            <a:endParaRPr lang="en-GB" altLang="en-IN" sz="2400" b="1">
              <a:solidFill>
                <a:srgbClr val="002060"/>
              </a:solidFill>
              <a:latin typeface="Arial" panose="020B0604020202020204" pitchFamily="34" charset="0"/>
              <a:cs typeface="Arial" panose="020B0604020202020204" pitchFamily="34" charset="0"/>
            </a:endParaRPr>
          </a:p>
        </p:txBody>
      </p:sp>
      <p:sp>
        <p:nvSpPr>
          <p:cNvPr id="4" name="TextBox 3"/>
          <p:cNvSpPr txBox="1"/>
          <p:nvPr/>
        </p:nvSpPr>
        <p:spPr>
          <a:xfrm>
            <a:off x="545690" y="1075424"/>
            <a:ext cx="7728155" cy="2553335"/>
          </a:xfrm>
          <a:prstGeom prst="rect">
            <a:avLst/>
          </a:prstGeom>
          <a:noFill/>
        </p:spPr>
        <p:txBody>
          <a:bodyPr wrap="square">
            <a:spAutoFit/>
          </a:bodyPr>
          <a:lstStyle/>
          <a:p>
            <a:r>
              <a:rPr lang="en-US" sz="2000" dirty="0" smtClean="0">
                <a:solidFill>
                  <a:srgbClr val="0D0D0D"/>
                </a:solidFill>
                <a:effectLst/>
                <a:latin typeface="Times New Roman" panose="02020603050405020304" pitchFamily="18" charset="0"/>
                <a:cs typeface="Times New Roman" panose="02020603050405020304" pitchFamily="18" charset="0"/>
                <a:sym typeface="+mn-ea"/>
              </a:rPr>
              <a:t>The stock market is influenced by various factors, including economic indicators, company performance, and market sentiment. Predicting stock price movements is challenging due to the complexity and volatility of financial markets. This project aims to develop a predictive modeling solution that leverages historical stock market data and natural language processing (NLP) techniques to forecast whether the closing price of a stock will increase or decrease compared to the previous day.</a:t>
            </a:r>
            <a:endParaRPr lang="en-IN" sz="2000" dirty="0">
              <a:latin typeface="Times New Roman" panose="02020603050405020304" pitchFamily="18" charset="0"/>
              <a:cs typeface="Times New Roman" panose="02020603050405020304" pitchFamily="18" charset="0"/>
            </a:endParaRPr>
          </a:p>
          <a:p>
            <a:endParaRPr lang="en-IN" sz="2000" dirty="0">
              <a:latin typeface="Times New Roman" panose="02020603050405020304" pitchFamily="18" charset="0"/>
              <a:cs typeface="Times New Roman" panose="02020603050405020304" pitchFamily="18" charset="0"/>
            </a:endParaRPr>
          </a:p>
        </p:txBody>
      </p:sp>
      <p:pic>
        <p:nvPicPr>
          <p:cNvPr id="7" name="Picture 6" descr="Businessman with clipboard"/>
          <p:cNvPicPr>
            <a:picLocks noChangeAspect="1"/>
          </p:cNvPicPr>
          <p:nvPr/>
        </p:nvPicPr>
        <p:blipFill rotWithShape="1">
          <a:blip r:embed="rId1"/>
          <a:srcRect b="60168"/>
          <a:stretch>
            <a:fillRect/>
          </a:stretch>
        </p:blipFill>
        <p:spPr>
          <a:xfrm>
            <a:off x="6957060" y="3013710"/>
            <a:ext cx="1744345" cy="1663700"/>
          </a:xfrm>
          <a:prstGeom prst="rect">
            <a:avLst/>
          </a:prstGeom>
        </p:spPr>
      </p:pic>
      <p:sp>
        <p:nvSpPr>
          <p:cNvPr id="8" name="Text Box 7"/>
          <p:cNvSpPr txBox="1"/>
          <p:nvPr/>
        </p:nvSpPr>
        <p:spPr>
          <a:xfrm>
            <a:off x="1110615" y="0"/>
            <a:ext cx="5057140" cy="521970"/>
          </a:xfrm>
          <a:prstGeom prst="rect">
            <a:avLst/>
          </a:prstGeom>
          <a:noFill/>
        </p:spPr>
        <p:txBody>
          <a:bodyPr wrap="square" rtlCol="0">
            <a:spAutoFit/>
          </a:bodyPr>
          <a:p>
            <a:r>
              <a:rPr lang="en-GB" altLang="en-US" dirty="0">
                <a:solidFill>
                  <a:schemeClr val="bg1"/>
                </a:solidFill>
                <a:latin typeface="Times New Roman" panose="02020603050405020304" pitchFamily="18" charset="0"/>
                <a:cs typeface="Times New Roman" panose="02020603050405020304" pitchFamily="18" charset="0"/>
                <a:sym typeface="+mn-ea"/>
              </a:rPr>
              <a:t>: STOCK MARKETING ANALYSIS AND PREDICTION</a:t>
            </a:r>
            <a:endParaRPr lang="en-GB" altLang="en-US" dirty="0">
              <a:solidFill>
                <a:schemeClr val="bg1"/>
              </a:solidFill>
              <a:latin typeface="Times New Roman" panose="02020603050405020304" pitchFamily="18" charset="0"/>
              <a:cs typeface="Times New Roman" panose="02020603050405020304" pitchFamily="18" charset="0"/>
              <a:sym typeface="+mn-ea"/>
            </a:endParaRPr>
          </a:p>
          <a:p>
            <a:endParaRPr lang="en-GB" altLang="en-US"/>
          </a:p>
        </p:txBody>
      </p:sp>
    </p:spTree>
  </p:cSld>
  <p:clrMapOvr>
    <a:masterClrMapping/>
  </p:clrMapOvr>
  <mc:AlternateContent xmlns:mc="http://schemas.openxmlformats.org/markup-compatibility/2006">
    <mc:Choice xmlns:p14="http://schemas.microsoft.com/office/powerpoint/2010/main" Requires="p14">
      <p:transition spd="slow" p14:dur="2000" advTm="11760"/>
    </mc:Choice>
    <mc:Fallback>
      <p:transition spd="slow" advTm="11760"/>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700" y="445025"/>
            <a:ext cx="8520600" cy="460375"/>
          </a:xfrm>
          <a:noFill/>
          <a:ln>
            <a:noFill/>
          </a:ln>
        </p:spPr>
        <p:txBody>
          <a:bodyPr rot="0" spcFirstLastPara="0" vertOverflow="overflow" horzOverflow="overflow" vert="horz" wrap="square" lIns="91440" tIns="45720" rIns="91440" bIns="45720" numCol="1" spcCol="0" rtlCol="0" fromWordArt="0" anchor="t" anchorCtr="0" forceAA="0" compatLnSpc="1">
            <a:spAutoFit/>
          </a:bodyPr>
          <a:lstStyle/>
          <a:p>
            <a:r>
              <a:rPr lang="en-GB" altLang="en-IN" sz="2400" b="1">
                <a:solidFill>
                  <a:srgbClr val="002060"/>
                </a:solidFill>
                <a:latin typeface="Arial" panose="020B0604020202020204" pitchFamily="34" charset="0"/>
                <a:cs typeface="Arial" panose="020B0604020202020204" pitchFamily="34" charset="0"/>
              </a:rPr>
              <a:t>Who are the end user?</a:t>
            </a:r>
            <a:endParaRPr lang="en-GB" altLang="en-IN" sz="2400" b="1">
              <a:solidFill>
                <a:srgbClr val="002060"/>
              </a:solidFill>
              <a:latin typeface="Arial" panose="020B0604020202020204" pitchFamily="34" charset="0"/>
              <a:cs typeface="Arial" panose="020B0604020202020204" pitchFamily="34" charset="0"/>
            </a:endParaRPr>
          </a:p>
        </p:txBody>
      </p:sp>
      <p:sp>
        <p:nvSpPr>
          <p:cNvPr id="4" name="TextBox 3"/>
          <p:cNvSpPr txBox="1"/>
          <p:nvPr/>
        </p:nvSpPr>
        <p:spPr>
          <a:xfrm>
            <a:off x="567812" y="827076"/>
            <a:ext cx="8118987" cy="4399915"/>
          </a:xfrm>
          <a:prstGeom prst="rect">
            <a:avLst/>
          </a:prstGeom>
          <a:noFill/>
        </p:spPr>
        <p:txBody>
          <a:bodyPr wrap="square">
            <a:spAutoFit/>
          </a:bodyPr>
          <a:lstStyle/>
          <a:p>
            <a:pPr marL="0" indent="0">
              <a:buNone/>
            </a:pPr>
            <a:r>
              <a:rPr lang="en-US" b="1" dirty="0" smtClean="0">
                <a:solidFill>
                  <a:srgbClr val="0D0D0D"/>
                </a:solidFill>
                <a:effectLst/>
                <a:latin typeface="Times New Roman" panose="02020603050405020304" pitchFamily="18" charset="0"/>
                <a:cs typeface="Times New Roman" panose="02020603050405020304" pitchFamily="18" charset="0"/>
                <a:sym typeface="+mn-ea"/>
              </a:rPr>
              <a:t>Investors</a:t>
            </a:r>
            <a:r>
              <a:rPr lang="en-US" dirty="0" smtClean="0">
                <a:solidFill>
                  <a:srgbClr val="0D0D0D"/>
                </a:solidFill>
                <a:effectLst/>
                <a:latin typeface="Times New Roman" panose="02020603050405020304" pitchFamily="18" charset="0"/>
                <a:cs typeface="Times New Roman" panose="02020603050405020304" pitchFamily="18" charset="0"/>
                <a:sym typeface="+mn-ea"/>
              </a:rPr>
              <a:t>:</a:t>
            </a:r>
            <a:endParaRPr lang="en-US" b="0" i="0" dirty="0" smtClean="0">
              <a:solidFill>
                <a:srgbClr val="0D0D0D"/>
              </a:solidFill>
              <a:effectLst/>
              <a:latin typeface="Times New Roman" panose="02020603050405020304" pitchFamily="18" charset="0"/>
              <a:cs typeface="Times New Roman" panose="02020603050405020304" pitchFamily="18" charset="0"/>
            </a:endParaRPr>
          </a:p>
          <a:p>
            <a:pPr lvl="1"/>
            <a:r>
              <a:rPr lang="en-US" dirty="0" smtClean="0">
                <a:solidFill>
                  <a:srgbClr val="0D0D0D"/>
                </a:solidFill>
                <a:effectLst/>
                <a:latin typeface="Times New Roman" panose="02020603050405020304" pitchFamily="18" charset="0"/>
                <a:cs typeface="Times New Roman" panose="02020603050405020304" pitchFamily="18" charset="0"/>
                <a:sym typeface="+mn-ea"/>
              </a:rPr>
              <a:t>Individual investors who buy and sell stocks for their personal investment portfolios.</a:t>
            </a:r>
            <a:endParaRPr lang="en-US" b="0" i="0" dirty="0" smtClean="0">
              <a:solidFill>
                <a:srgbClr val="0D0D0D"/>
              </a:solidFill>
              <a:effectLst/>
              <a:latin typeface="Times New Roman" panose="02020603050405020304" pitchFamily="18" charset="0"/>
              <a:cs typeface="Times New Roman" panose="02020603050405020304" pitchFamily="18" charset="0"/>
            </a:endParaRPr>
          </a:p>
          <a:p>
            <a:pPr marL="0" indent="0">
              <a:buNone/>
            </a:pPr>
            <a:r>
              <a:rPr lang="en-US" b="1" dirty="0" smtClean="0">
                <a:solidFill>
                  <a:srgbClr val="0D0D0D"/>
                </a:solidFill>
                <a:effectLst/>
                <a:latin typeface="Times New Roman" panose="02020603050405020304" pitchFamily="18" charset="0"/>
                <a:cs typeface="Times New Roman" panose="02020603050405020304" pitchFamily="18" charset="0"/>
                <a:sym typeface="+mn-ea"/>
              </a:rPr>
              <a:t>Traders</a:t>
            </a:r>
            <a:r>
              <a:rPr lang="en-US" dirty="0" smtClean="0">
                <a:solidFill>
                  <a:srgbClr val="0D0D0D"/>
                </a:solidFill>
                <a:effectLst/>
                <a:latin typeface="Times New Roman" panose="02020603050405020304" pitchFamily="18" charset="0"/>
                <a:cs typeface="Times New Roman" panose="02020603050405020304" pitchFamily="18" charset="0"/>
                <a:sym typeface="+mn-ea"/>
              </a:rPr>
              <a:t>:</a:t>
            </a:r>
            <a:endParaRPr lang="en-US" b="0" i="0" dirty="0" smtClean="0">
              <a:solidFill>
                <a:srgbClr val="0D0D0D"/>
              </a:solidFill>
              <a:effectLst/>
              <a:latin typeface="Times New Roman" panose="02020603050405020304" pitchFamily="18" charset="0"/>
              <a:cs typeface="Times New Roman" panose="02020603050405020304" pitchFamily="18" charset="0"/>
            </a:endParaRPr>
          </a:p>
          <a:p>
            <a:pPr lvl="1"/>
            <a:r>
              <a:rPr lang="en-US" dirty="0" smtClean="0">
                <a:solidFill>
                  <a:srgbClr val="0D0D0D"/>
                </a:solidFill>
                <a:effectLst/>
                <a:latin typeface="Times New Roman" panose="02020603050405020304" pitchFamily="18" charset="0"/>
                <a:cs typeface="Times New Roman" panose="02020603050405020304" pitchFamily="18" charset="0"/>
                <a:sym typeface="+mn-ea"/>
              </a:rPr>
              <a:t>Day traders and swing traders who engage in short-term buying and selling of stocks to capitalize on price movements.</a:t>
            </a:r>
            <a:endParaRPr lang="en-US" b="0" i="0" dirty="0" smtClean="0">
              <a:solidFill>
                <a:srgbClr val="0D0D0D"/>
              </a:solidFill>
              <a:effectLst/>
              <a:latin typeface="Times New Roman" panose="02020603050405020304" pitchFamily="18" charset="0"/>
              <a:cs typeface="Times New Roman" panose="02020603050405020304" pitchFamily="18" charset="0"/>
            </a:endParaRPr>
          </a:p>
          <a:p>
            <a:pPr marL="0" indent="0">
              <a:buNone/>
            </a:pPr>
            <a:r>
              <a:rPr lang="en-US" b="1" dirty="0" smtClean="0">
                <a:solidFill>
                  <a:srgbClr val="0D0D0D"/>
                </a:solidFill>
                <a:effectLst/>
                <a:latin typeface="Times New Roman" panose="02020603050405020304" pitchFamily="18" charset="0"/>
                <a:cs typeface="Times New Roman" panose="02020603050405020304" pitchFamily="18" charset="0"/>
                <a:sym typeface="+mn-ea"/>
              </a:rPr>
              <a:t>Financial Analysts</a:t>
            </a:r>
            <a:r>
              <a:rPr lang="en-US" dirty="0" smtClean="0">
                <a:solidFill>
                  <a:srgbClr val="0D0D0D"/>
                </a:solidFill>
                <a:effectLst/>
                <a:latin typeface="Times New Roman" panose="02020603050405020304" pitchFamily="18" charset="0"/>
                <a:cs typeface="Times New Roman" panose="02020603050405020304" pitchFamily="18" charset="0"/>
                <a:sym typeface="+mn-ea"/>
              </a:rPr>
              <a:t>:</a:t>
            </a:r>
            <a:endParaRPr lang="en-US" b="0" i="0" dirty="0" smtClean="0">
              <a:solidFill>
                <a:srgbClr val="0D0D0D"/>
              </a:solidFill>
              <a:effectLst/>
              <a:latin typeface="Times New Roman" panose="02020603050405020304" pitchFamily="18" charset="0"/>
              <a:cs typeface="Times New Roman" panose="02020603050405020304" pitchFamily="18" charset="0"/>
            </a:endParaRPr>
          </a:p>
          <a:p>
            <a:pPr lvl="1"/>
            <a:r>
              <a:rPr lang="en-US" dirty="0" smtClean="0">
                <a:solidFill>
                  <a:srgbClr val="0D0D0D"/>
                </a:solidFill>
                <a:effectLst/>
                <a:latin typeface="Times New Roman" panose="02020603050405020304" pitchFamily="18" charset="0"/>
                <a:cs typeface="Times New Roman" panose="02020603050405020304" pitchFamily="18" charset="0"/>
                <a:sym typeface="+mn-ea"/>
              </a:rPr>
              <a:t>Financial analysts who provide research and insights on specific stocks or sectors to investors and clients.</a:t>
            </a:r>
            <a:endParaRPr lang="en-US" b="0" i="0" dirty="0" smtClean="0">
              <a:solidFill>
                <a:srgbClr val="0D0D0D"/>
              </a:solidFill>
              <a:effectLst/>
              <a:latin typeface="Times New Roman" panose="02020603050405020304" pitchFamily="18" charset="0"/>
              <a:cs typeface="Times New Roman" panose="02020603050405020304" pitchFamily="18" charset="0"/>
            </a:endParaRPr>
          </a:p>
          <a:p>
            <a:pPr marL="0" indent="0">
              <a:buNone/>
            </a:pPr>
            <a:r>
              <a:rPr lang="en-US" b="1" dirty="0" smtClean="0">
                <a:solidFill>
                  <a:srgbClr val="0D0D0D"/>
                </a:solidFill>
                <a:effectLst/>
                <a:latin typeface="Times New Roman" panose="02020603050405020304" pitchFamily="18" charset="0"/>
                <a:cs typeface="Times New Roman" panose="02020603050405020304" pitchFamily="18" charset="0"/>
                <a:sym typeface="+mn-ea"/>
              </a:rPr>
              <a:t>Financial Advisors</a:t>
            </a:r>
            <a:r>
              <a:rPr lang="en-US" dirty="0" smtClean="0">
                <a:solidFill>
                  <a:srgbClr val="0D0D0D"/>
                </a:solidFill>
                <a:effectLst/>
                <a:latin typeface="Times New Roman" panose="02020603050405020304" pitchFamily="18" charset="0"/>
                <a:cs typeface="Times New Roman" panose="02020603050405020304" pitchFamily="18" charset="0"/>
                <a:sym typeface="+mn-ea"/>
              </a:rPr>
              <a:t>:</a:t>
            </a:r>
            <a:endParaRPr lang="en-US" b="0" i="0" dirty="0" smtClean="0">
              <a:solidFill>
                <a:srgbClr val="0D0D0D"/>
              </a:solidFill>
              <a:effectLst/>
              <a:latin typeface="Times New Roman" panose="02020603050405020304" pitchFamily="18" charset="0"/>
              <a:cs typeface="Times New Roman" panose="02020603050405020304" pitchFamily="18" charset="0"/>
            </a:endParaRPr>
          </a:p>
          <a:p>
            <a:pPr lvl="1"/>
            <a:r>
              <a:rPr lang="en-US" dirty="0" smtClean="0">
                <a:solidFill>
                  <a:srgbClr val="0D0D0D"/>
                </a:solidFill>
                <a:effectLst/>
                <a:latin typeface="Times New Roman" panose="02020603050405020304" pitchFamily="18" charset="0"/>
                <a:cs typeface="Times New Roman" panose="02020603050405020304" pitchFamily="18" charset="0"/>
                <a:sym typeface="+mn-ea"/>
              </a:rPr>
              <a:t>Financial advisors who offer investment advice and portfolio management services to individual clients or organizations.</a:t>
            </a:r>
            <a:endParaRPr lang="en-US" b="0" i="0" dirty="0" smtClean="0">
              <a:solidFill>
                <a:srgbClr val="0D0D0D"/>
              </a:solidFill>
              <a:effectLst/>
              <a:latin typeface="Times New Roman" panose="02020603050405020304" pitchFamily="18" charset="0"/>
              <a:cs typeface="Times New Roman" panose="02020603050405020304" pitchFamily="18" charset="0"/>
            </a:endParaRPr>
          </a:p>
          <a:p>
            <a:pPr marL="0" indent="0">
              <a:buNone/>
            </a:pPr>
            <a:r>
              <a:rPr lang="en-US" b="1" dirty="0" smtClean="0">
                <a:solidFill>
                  <a:srgbClr val="0D0D0D"/>
                </a:solidFill>
                <a:effectLst/>
                <a:latin typeface="Times New Roman" panose="02020603050405020304" pitchFamily="18" charset="0"/>
                <a:cs typeface="Times New Roman" panose="02020603050405020304" pitchFamily="18" charset="0"/>
                <a:sym typeface="+mn-ea"/>
              </a:rPr>
              <a:t>Risk Managers</a:t>
            </a:r>
            <a:r>
              <a:rPr lang="en-US" dirty="0" smtClean="0">
                <a:solidFill>
                  <a:srgbClr val="0D0D0D"/>
                </a:solidFill>
                <a:effectLst/>
                <a:latin typeface="Times New Roman" panose="02020603050405020304" pitchFamily="18" charset="0"/>
                <a:cs typeface="Times New Roman" panose="02020603050405020304" pitchFamily="18" charset="0"/>
                <a:sym typeface="+mn-ea"/>
              </a:rPr>
              <a:t>:</a:t>
            </a:r>
            <a:endParaRPr lang="en-US" b="0" i="0" dirty="0" smtClean="0">
              <a:solidFill>
                <a:srgbClr val="0D0D0D"/>
              </a:solidFill>
              <a:effectLst/>
              <a:latin typeface="Times New Roman" panose="02020603050405020304" pitchFamily="18" charset="0"/>
              <a:cs typeface="Times New Roman" panose="02020603050405020304" pitchFamily="18" charset="0"/>
            </a:endParaRPr>
          </a:p>
          <a:p>
            <a:pPr lvl="1"/>
            <a:r>
              <a:rPr lang="en-US" dirty="0" smtClean="0">
                <a:solidFill>
                  <a:srgbClr val="0D0D0D"/>
                </a:solidFill>
                <a:effectLst/>
                <a:latin typeface="Times New Roman" panose="02020603050405020304" pitchFamily="18" charset="0"/>
                <a:cs typeface="Times New Roman" panose="02020603050405020304" pitchFamily="18" charset="0"/>
                <a:sym typeface="+mn-ea"/>
              </a:rPr>
              <a:t>Risk managers within financial institutions who assess and manage the risks associated with investment portfolios and trading activities.</a:t>
            </a:r>
            <a:endParaRPr lang="en-US" b="0" i="0" dirty="0" smtClean="0">
              <a:solidFill>
                <a:srgbClr val="0D0D0D"/>
              </a:solidFill>
              <a:effectLst/>
              <a:latin typeface="Times New Roman" panose="02020603050405020304" pitchFamily="18" charset="0"/>
              <a:cs typeface="Times New Roman" panose="02020603050405020304" pitchFamily="18" charset="0"/>
            </a:endParaRPr>
          </a:p>
          <a:p>
            <a:pPr marL="0" indent="0">
              <a:buNone/>
            </a:pPr>
            <a:r>
              <a:rPr lang="en-US" b="1" dirty="0" smtClean="0">
                <a:solidFill>
                  <a:srgbClr val="0D0D0D"/>
                </a:solidFill>
                <a:effectLst/>
                <a:latin typeface="Times New Roman" panose="02020603050405020304" pitchFamily="18" charset="0"/>
                <a:cs typeface="Times New Roman" panose="02020603050405020304" pitchFamily="18" charset="0"/>
                <a:sym typeface="+mn-ea"/>
              </a:rPr>
              <a:t>Regulators</a:t>
            </a:r>
            <a:r>
              <a:rPr lang="en-US" dirty="0" smtClean="0">
                <a:solidFill>
                  <a:srgbClr val="0D0D0D"/>
                </a:solidFill>
                <a:effectLst/>
                <a:latin typeface="Times New Roman" panose="02020603050405020304" pitchFamily="18" charset="0"/>
                <a:cs typeface="Times New Roman" panose="02020603050405020304" pitchFamily="18" charset="0"/>
                <a:sym typeface="+mn-ea"/>
              </a:rPr>
              <a:t>:</a:t>
            </a:r>
            <a:endParaRPr lang="en-US" b="0" i="0" dirty="0" smtClean="0">
              <a:solidFill>
                <a:srgbClr val="0D0D0D"/>
              </a:solidFill>
              <a:effectLst/>
              <a:latin typeface="Times New Roman" panose="02020603050405020304" pitchFamily="18" charset="0"/>
              <a:cs typeface="Times New Roman" panose="02020603050405020304" pitchFamily="18" charset="0"/>
            </a:endParaRPr>
          </a:p>
          <a:p>
            <a:pPr lvl="1"/>
            <a:r>
              <a:rPr lang="en-US" dirty="0" smtClean="0">
                <a:solidFill>
                  <a:srgbClr val="0D0D0D"/>
                </a:solidFill>
                <a:effectLst/>
                <a:latin typeface="Times New Roman" panose="02020603050405020304" pitchFamily="18" charset="0"/>
                <a:cs typeface="Times New Roman" panose="02020603050405020304" pitchFamily="18" charset="0"/>
                <a:sym typeface="+mn-ea"/>
              </a:rPr>
              <a:t>Regulatory agencies responsible for overseeing financial markets and ensuring compliance with rules and regulations.</a:t>
            </a:r>
            <a:endParaRPr lang="en-US" b="0" i="0" dirty="0" smtClean="0">
              <a:solidFill>
                <a:srgbClr val="0D0D0D"/>
              </a:solidFill>
              <a:effectLst/>
              <a:latin typeface="Times New Roman" panose="02020603050405020304" pitchFamily="18" charset="0"/>
              <a:cs typeface="Times New Roman" panose="02020603050405020304" pitchFamily="18" charset="0"/>
            </a:endParaRPr>
          </a:p>
          <a:p>
            <a:pPr marL="0" indent="0">
              <a:buNone/>
            </a:pPr>
            <a:r>
              <a:rPr lang="en-US" b="1" dirty="0" smtClean="0">
                <a:solidFill>
                  <a:srgbClr val="0D0D0D"/>
                </a:solidFill>
                <a:effectLst/>
                <a:latin typeface="Times New Roman" panose="02020603050405020304" pitchFamily="18" charset="0"/>
                <a:cs typeface="Times New Roman" panose="02020603050405020304" pitchFamily="18" charset="0"/>
                <a:sym typeface="+mn-ea"/>
              </a:rPr>
              <a:t>Researchers</a:t>
            </a:r>
            <a:r>
              <a:rPr lang="en-US" dirty="0" smtClean="0">
                <a:solidFill>
                  <a:srgbClr val="0D0D0D"/>
                </a:solidFill>
                <a:effectLst/>
                <a:latin typeface="Times New Roman" panose="02020603050405020304" pitchFamily="18" charset="0"/>
                <a:cs typeface="Times New Roman" panose="02020603050405020304" pitchFamily="18" charset="0"/>
                <a:sym typeface="+mn-ea"/>
              </a:rPr>
              <a:t>:</a:t>
            </a:r>
            <a:endParaRPr lang="en-US" b="0" i="0" dirty="0" smtClean="0">
              <a:solidFill>
                <a:srgbClr val="0D0D0D"/>
              </a:solidFill>
              <a:effectLst/>
              <a:latin typeface="Times New Roman" panose="02020603050405020304" pitchFamily="18" charset="0"/>
              <a:cs typeface="Times New Roman" panose="02020603050405020304" pitchFamily="18" charset="0"/>
            </a:endParaRPr>
          </a:p>
          <a:p>
            <a:pPr lvl="1"/>
            <a:r>
              <a:rPr lang="en-US" dirty="0" smtClean="0">
                <a:solidFill>
                  <a:srgbClr val="0D0D0D"/>
                </a:solidFill>
                <a:effectLst/>
                <a:latin typeface="Times New Roman" panose="02020603050405020304" pitchFamily="18" charset="0"/>
                <a:cs typeface="Times New Roman" panose="02020603050405020304" pitchFamily="18" charset="0"/>
                <a:sym typeface="+mn-ea"/>
              </a:rPr>
              <a:t>Academic researchers and scholars who study financial markets, trading strategies, and the impact of technology on investment practices.</a:t>
            </a:r>
            <a:endParaRPr lang="en-US" b="0" i="0" dirty="0">
              <a:solidFill>
                <a:srgbClr val="0D0D0D"/>
              </a:solidFill>
              <a:effectLst/>
              <a:latin typeface="Times New Roman" panose="02020603050405020304" pitchFamily="18" charset="0"/>
              <a:cs typeface="Times New Roman" panose="02020603050405020304" pitchFamily="18" charset="0"/>
            </a:endParaRPr>
          </a:p>
          <a:p>
            <a:pPr marL="0" indent="0">
              <a:buNone/>
            </a:pPr>
            <a:endParaRPr lang="en-IN" dirty="0"/>
          </a:p>
        </p:txBody>
      </p:sp>
      <p:sp>
        <p:nvSpPr>
          <p:cNvPr id="5" name="Text Box 4"/>
          <p:cNvSpPr txBox="1"/>
          <p:nvPr/>
        </p:nvSpPr>
        <p:spPr>
          <a:xfrm>
            <a:off x="1087755" y="0"/>
            <a:ext cx="4666615" cy="521970"/>
          </a:xfrm>
          <a:prstGeom prst="rect">
            <a:avLst/>
          </a:prstGeom>
          <a:noFill/>
        </p:spPr>
        <p:txBody>
          <a:bodyPr wrap="square" rtlCol="0">
            <a:spAutoFit/>
          </a:bodyPr>
          <a:p>
            <a:r>
              <a:rPr lang="en-GB" altLang="en-US" dirty="0">
                <a:solidFill>
                  <a:schemeClr val="bg1"/>
                </a:solidFill>
                <a:latin typeface="Times New Roman" panose="02020603050405020304" pitchFamily="18" charset="0"/>
                <a:cs typeface="Times New Roman" panose="02020603050405020304" pitchFamily="18" charset="0"/>
                <a:sym typeface="+mn-ea"/>
              </a:rPr>
              <a:t>: STOCK MARKETING ANALYSIS AND PREDICTION</a:t>
            </a:r>
            <a:endParaRPr lang="en-GB" altLang="en-US" dirty="0">
              <a:solidFill>
                <a:schemeClr val="bg1"/>
              </a:solidFill>
              <a:latin typeface="Times New Roman" panose="02020603050405020304" pitchFamily="18" charset="0"/>
              <a:cs typeface="Times New Roman" panose="02020603050405020304" pitchFamily="18" charset="0"/>
              <a:sym typeface="+mn-ea"/>
            </a:endParaRPr>
          </a:p>
          <a:p>
            <a:endParaRPr lang="en-GB" altLang="en-US"/>
          </a:p>
        </p:txBody>
      </p:sp>
    </p:spTree>
  </p:cSld>
  <p:clrMapOvr>
    <a:masterClrMapping/>
  </p:clrMapOvr>
  <mc:AlternateContent xmlns:mc="http://schemas.openxmlformats.org/markup-compatibility/2006">
    <mc:Choice xmlns:p14="http://schemas.microsoft.com/office/powerpoint/2010/main" Requires="p14">
      <p:transition spd="slow" p14:dur="2000" advTm="11123"/>
    </mc:Choice>
    <mc:Fallback>
      <p:transition spd="slow" advTm="11123"/>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4"/>
          <p:cNvSpPr>
            <a:spLocks noGrp="1"/>
          </p:cNvSpPr>
          <p:nvPr>
            <p:ph type="title"/>
          </p:nvPr>
        </p:nvSpPr>
        <p:spPr>
          <a:xfrm>
            <a:off x="311150" y="444500"/>
            <a:ext cx="8521700" cy="460375"/>
          </a:xfrm>
          <a:noFill/>
          <a:ln>
            <a:noFill/>
          </a:ln>
        </p:spPr>
        <p:txBody>
          <a:bodyPr rot="0" spcFirstLastPara="0" vertOverflow="overflow" horzOverflow="overflow" vert="horz" wrap="square" lIns="91440" tIns="45720" rIns="91440" bIns="45720" numCol="1" spcCol="0" rtlCol="0" fromWordArt="0" anchor="t" anchorCtr="0" forceAA="0" compatLnSpc="1">
            <a:spAutoFit/>
          </a:bodyPr>
          <a:lstStyle/>
          <a:p>
            <a:r>
              <a:rPr lang="en-GB" altLang="en-US" sz="2400" b="1">
                <a:solidFill>
                  <a:srgbClr val="002060"/>
                </a:solidFill>
                <a:latin typeface="Arial" panose="020B0604020202020204" pitchFamily="34" charset="0"/>
                <a:cs typeface="Arial" panose="020B0604020202020204" pitchFamily="34" charset="0"/>
              </a:rPr>
              <a:t>Your Solution And Itz Proposition </a:t>
            </a:r>
            <a:endParaRPr lang="en-GB" altLang="en-US" sz="2400" b="1">
              <a:solidFill>
                <a:srgbClr val="002060"/>
              </a:solidFill>
              <a:latin typeface="Arial" panose="020B0604020202020204" pitchFamily="34" charset="0"/>
              <a:cs typeface="Arial" panose="020B0604020202020204" pitchFamily="34" charset="0"/>
            </a:endParaRPr>
          </a:p>
        </p:txBody>
      </p:sp>
      <p:sp>
        <p:nvSpPr>
          <p:cNvPr id="4" name="TextBox 3"/>
          <p:cNvSpPr txBox="1"/>
          <p:nvPr/>
        </p:nvSpPr>
        <p:spPr>
          <a:xfrm>
            <a:off x="1183640" y="904875"/>
            <a:ext cx="7591425" cy="4154170"/>
          </a:xfrm>
          <a:prstGeom prst="rect">
            <a:avLst/>
          </a:prstGeom>
          <a:noFill/>
        </p:spPr>
        <p:txBody>
          <a:bodyPr wrap="square">
            <a:spAutoFit/>
          </a:bodyPr>
          <a:lstStyle/>
          <a:p>
            <a:pPr marL="0" indent="0">
              <a:buNone/>
            </a:pPr>
            <a:r>
              <a:rPr lang="en-US" sz="1200" dirty="0" smtClean="0">
                <a:solidFill>
                  <a:srgbClr val="0D0D0D"/>
                </a:solidFill>
                <a:effectLst/>
                <a:latin typeface="Times New Roman" panose="02020603050405020304" pitchFamily="18" charset="0"/>
                <a:cs typeface="Times New Roman" panose="02020603050405020304" pitchFamily="18" charset="0"/>
                <a:sym typeface="+mn-ea"/>
              </a:rPr>
              <a:t>The solution provided offers a comprehensive approach to stock market analysis by combining numerical data analysis with natural language processing (NLP) techniques. Here's the value proposition of the solution:</a:t>
            </a:r>
            <a:endParaRPr lang="en-US" sz="1200" b="0" i="0" dirty="0" smtClean="0">
              <a:solidFill>
                <a:srgbClr val="0D0D0D"/>
              </a:solidFill>
              <a:effectLst/>
              <a:latin typeface="Times New Roman" panose="02020603050405020304" pitchFamily="18" charset="0"/>
              <a:cs typeface="Times New Roman" panose="02020603050405020304" pitchFamily="18" charset="0"/>
            </a:endParaRPr>
          </a:p>
          <a:p>
            <a:pPr marL="0" indent="0">
              <a:buNone/>
            </a:pPr>
            <a:endParaRPr lang="en-US" sz="1200" b="0" i="0" dirty="0" smtClean="0">
              <a:solidFill>
                <a:srgbClr val="0D0D0D"/>
              </a:solidFill>
              <a:effectLst/>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US" sz="1200" b="1" dirty="0" smtClean="0">
                <a:solidFill>
                  <a:srgbClr val="0D0D0D"/>
                </a:solidFill>
                <a:effectLst/>
                <a:latin typeface="Times New Roman" panose="02020603050405020304" pitchFamily="18" charset="0"/>
                <a:cs typeface="Times New Roman" panose="02020603050405020304" pitchFamily="18" charset="0"/>
                <a:sym typeface="+mn-ea"/>
              </a:rPr>
              <a:t>Predictive Modeling</a:t>
            </a:r>
            <a:r>
              <a:rPr lang="en-US" sz="1200" dirty="0" smtClean="0">
                <a:solidFill>
                  <a:srgbClr val="0D0D0D"/>
                </a:solidFill>
                <a:effectLst/>
                <a:latin typeface="Times New Roman" panose="02020603050405020304" pitchFamily="18" charset="0"/>
                <a:cs typeface="Times New Roman" panose="02020603050405020304" pitchFamily="18" charset="0"/>
                <a:sym typeface="+mn-ea"/>
              </a:rPr>
              <a:t>: The solution utilizes machine learning algorithms, specifically Random Forest Classifier, to predict whether the closing price of a stock will increase or decrease compared to the previous day</a:t>
            </a:r>
            <a:endParaRPr lang="en-US" sz="1200" b="0" i="0" dirty="0" smtClean="0">
              <a:solidFill>
                <a:srgbClr val="0D0D0D"/>
              </a:solidFill>
              <a:effectLst/>
              <a:latin typeface="Times New Roman" panose="02020603050405020304" pitchFamily="18" charset="0"/>
              <a:cs typeface="Times New Roman" panose="02020603050405020304" pitchFamily="18" charset="0"/>
            </a:endParaRPr>
          </a:p>
          <a:p>
            <a:pPr lvl="1"/>
            <a:endParaRPr lang="en-US" sz="1200" b="0" i="0" dirty="0" smtClean="0">
              <a:solidFill>
                <a:srgbClr val="0D0D0D"/>
              </a:solidFill>
              <a:effectLst/>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US" sz="1200" b="1" dirty="0" smtClean="0">
                <a:solidFill>
                  <a:srgbClr val="0D0D0D"/>
                </a:solidFill>
                <a:effectLst/>
                <a:latin typeface="Times New Roman" panose="02020603050405020304" pitchFamily="18" charset="0"/>
                <a:cs typeface="Times New Roman" panose="02020603050405020304" pitchFamily="18" charset="0"/>
                <a:sym typeface="+mn-ea"/>
              </a:rPr>
              <a:t>Incorporation of NLP</a:t>
            </a:r>
            <a:r>
              <a:rPr lang="en-US" sz="1200" dirty="0" smtClean="0">
                <a:solidFill>
                  <a:srgbClr val="0D0D0D"/>
                </a:solidFill>
                <a:effectLst/>
                <a:latin typeface="Times New Roman" panose="02020603050405020304" pitchFamily="18" charset="0"/>
                <a:cs typeface="Times New Roman" panose="02020603050405020304" pitchFamily="18" charset="0"/>
                <a:sym typeface="+mn-ea"/>
              </a:rPr>
              <a:t>: The solution goes beyond traditional numerical analysis by incorporating NLP techniques to analyze textual data related to the stock, such as news articles or social media sentiment.</a:t>
            </a:r>
            <a:endParaRPr lang="en-US" sz="1200" b="0" i="0" dirty="0" smtClean="0">
              <a:solidFill>
                <a:srgbClr val="0D0D0D"/>
              </a:solidFill>
              <a:effectLst/>
              <a:latin typeface="Times New Roman" panose="02020603050405020304" pitchFamily="18" charset="0"/>
              <a:cs typeface="Times New Roman" panose="02020603050405020304" pitchFamily="18" charset="0"/>
            </a:endParaRPr>
          </a:p>
          <a:p>
            <a:pPr lvl="1"/>
            <a:endParaRPr lang="en-US" sz="1200" b="0" i="0" dirty="0" smtClean="0">
              <a:solidFill>
                <a:srgbClr val="0D0D0D"/>
              </a:solidFill>
              <a:effectLst/>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US" sz="1200" b="1" dirty="0" smtClean="0">
                <a:solidFill>
                  <a:srgbClr val="0D0D0D"/>
                </a:solidFill>
                <a:effectLst/>
                <a:latin typeface="Times New Roman" panose="02020603050405020304" pitchFamily="18" charset="0"/>
                <a:cs typeface="Times New Roman" panose="02020603050405020304" pitchFamily="18" charset="0"/>
                <a:sym typeface="+mn-ea"/>
              </a:rPr>
              <a:t>Actionable Insights</a:t>
            </a:r>
            <a:r>
              <a:rPr lang="en-US" sz="1200" dirty="0" smtClean="0">
                <a:solidFill>
                  <a:srgbClr val="0D0D0D"/>
                </a:solidFill>
                <a:effectLst/>
                <a:latin typeface="Times New Roman" panose="02020603050405020304" pitchFamily="18" charset="0"/>
                <a:cs typeface="Times New Roman" panose="02020603050405020304" pitchFamily="18" charset="0"/>
                <a:sym typeface="+mn-ea"/>
              </a:rPr>
              <a:t>: By visualizing stock price trends, feature importance, sentiment analysis results, and topic distributions, the solution provides actionable insights to investors, traders, and financial analysts. </a:t>
            </a:r>
            <a:endParaRPr lang="en-US" sz="1200" b="0" i="0" dirty="0" smtClean="0">
              <a:solidFill>
                <a:srgbClr val="0D0D0D"/>
              </a:solidFill>
              <a:effectLst/>
              <a:latin typeface="Times New Roman" panose="02020603050405020304" pitchFamily="18" charset="0"/>
              <a:cs typeface="Times New Roman" panose="02020603050405020304" pitchFamily="18" charset="0"/>
            </a:endParaRPr>
          </a:p>
          <a:p>
            <a:pPr lvl="1"/>
            <a:endParaRPr lang="en-US" sz="1200" b="0" i="0" dirty="0" smtClean="0">
              <a:solidFill>
                <a:srgbClr val="0D0D0D"/>
              </a:solidFill>
              <a:effectLst/>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US" sz="1200" b="1" dirty="0" smtClean="0">
                <a:solidFill>
                  <a:srgbClr val="0D0D0D"/>
                </a:solidFill>
                <a:effectLst/>
                <a:latin typeface="Times New Roman" panose="02020603050405020304" pitchFamily="18" charset="0"/>
                <a:cs typeface="Times New Roman" panose="02020603050405020304" pitchFamily="18" charset="0"/>
                <a:sym typeface="+mn-ea"/>
              </a:rPr>
              <a:t>Robust Performance</a:t>
            </a:r>
            <a:r>
              <a:rPr lang="en-US" sz="1200" dirty="0" smtClean="0">
                <a:solidFill>
                  <a:srgbClr val="0D0D0D"/>
                </a:solidFill>
                <a:effectLst/>
                <a:latin typeface="Times New Roman" panose="02020603050405020304" pitchFamily="18" charset="0"/>
                <a:cs typeface="Times New Roman" panose="02020603050405020304" pitchFamily="18" charset="0"/>
                <a:sym typeface="+mn-ea"/>
              </a:rPr>
              <a:t>: The solution's performance is evaluated using classification metrics such as accuracy, precision, recall, and F1-score. Through techniques like cross-validation, the model's robustness and generalization capabilities are ensured, providing users with reliable predictions even in dynamic market conditions.</a:t>
            </a:r>
            <a:endParaRPr lang="en-US" sz="1200" b="0" i="0" dirty="0" smtClean="0">
              <a:solidFill>
                <a:srgbClr val="0D0D0D"/>
              </a:solidFill>
              <a:effectLst/>
              <a:latin typeface="Times New Roman" panose="02020603050405020304" pitchFamily="18" charset="0"/>
              <a:cs typeface="Times New Roman" panose="02020603050405020304" pitchFamily="18" charset="0"/>
            </a:endParaRPr>
          </a:p>
          <a:p>
            <a:pPr lvl="1"/>
            <a:endParaRPr lang="en-US" sz="1200" b="0" i="0" dirty="0" smtClean="0">
              <a:solidFill>
                <a:srgbClr val="0D0D0D"/>
              </a:solidFill>
              <a:effectLst/>
              <a:latin typeface="Söhne"/>
            </a:endParaRPr>
          </a:p>
          <a:p>
            <a:pPr marL="742950" lvl="1" indent="-285750">
              <a:buFont typeface="Arial" panose="020B0604020202020204" pitchFamily="34" charset="0"/>
              <a:buChar char="•"/>
            </a:pPr>
            <a:r>
              <a:rPr lang="en-US" sz="1200" b="1" dirty="0" smtClean="0">
                <a:solidFill>
                  <a:srgbClr val="0D0D0D"/>
                </a:solidFill>
                <a:effectLst/>
                <a:latin typeface="Times New Roman" panose="02020603050405020304" pitchFamily="18" charset="0"/>
                <a:cs typeface="Times New Roman" panose="02020603050405020304" pitchFamily="18" charset="0"/>
                <a:sym typeface="+mn-ea"/>
              </a:rPr>
              <a:t>User-Friendly Interface</a:t>
            </a:r>
            <a:r>
              <a:rPr lang="en-US" sz="1200" dirty="0" smtClean="0">
                <a:solidFill>
                  <a:srgbClr val="0D0D0D"/>
                </a:solidFill>
                <a:effectLst/>
                <a:latin typeface="Times New Roman" panose="02020603050405020304" pitchFamily="18" charset="0"/>
                <a:cs typeface="Times New Roman" panose="02020603050405020304" pitchFamily="18" charset="0"/>
                <a:sym typeface="+mn-ea"/>
              </a:rPr>
              <a:t>: The solution can be deployed in a user-friendly</a:t>
            </a:r>
            <a:endParaRPr lang="en-US" sz="1200" b="0" i="0" dirty="0" smtClean="0">
              <a:solidFill>
                <a:srgbClr val="0D0D0D"/>
              </a:solidFill>
              <a:effectLst/>
              <a:latin typeface="Times New Roman" panose="02020603050405020304" pitchFamily="18" charset="0"/>
              <a:cs typeface="Times New Roman" panose="02020603050405020304" pitchFamily="18" charset="0"/>
            </a:endParaRPr>
          </a:p>
          <a:p>
            <a:pPr lvl="1"/>
            <a:r>
              <a:rPr lang="en-US" sz="1200" dirty="0" smtClean="0">
                <a:solidFill>
                  <a:srgbClr val="0D0D0D"/>
                </a:solidFill>
                <a:effectLst/>
                <a:latin typeface="Times New Roman" panose="02020603050405020304" pitchFamily="18" charset="0"/>
                <a:cs typeface="Times New Roman" panose="02020603050405020304" pitchFamily="18" charset="0"/>
                <a:sym typeface="+mn-ea"/>
              </a:rPr>
              <a:t>      interface where users can interact with the predictive model, visualize </a:t>
            </a:r>
            <a:endParaRPr lang="en-US" sz="1200" b="0" i="0" dirty="0" smtClean="0">
              <a:solidFill>
                <a:srgbClr val="0D0D0D"/>
              </a:solidFill>
              <a:effectLst/>
              <a:latin typeface="Times New Roman" panose="02020603050405020304" pitchFamily="18" charset="0"/>
              <a:cs typeface="Times New Roman" panose="02020603050405020304" pitchFamily="18" charset="0"/>
            </a:endParaRPr>
          </a:p>
          <a:p>
            <a:pPr lvl="1"/>
            <a:r>
              <a:rPr lang="en-US" sz="1200" dirty="0">
                <a:solidFill>
                  <a:srgbClr val="0D0D0D"/>
                </a:solidFill>
                <a:latin typeface="Times New Roman" panose="02020603050405020304" pitchFamily="18" charset="0"/>
                <a:cs typeface="Times New Roman" panose="02020603050405020304" pitchFamily="18" charset="0"/>
                <a:sym typeface="+mn-ea"/>
              </a:rPr>
              <a:t> </a:t>
            </a:r>
            <a:r>
              <a:rPr lang="en-US" sz="1200" dirty="0" smtClean="0">
                <a:solidFill>
                  <a:srgbClr val="0D0D0D"/>
                </a:solidFill>
                <a:latin typeface="Times New Roman" panose="02020603050405020304" pitchFamily="18" charset="0"/>
                <a:cs typeface="Times New Roman" panose="02020603050405020304" pitchFamily="18" charset="0"/>
                <a:sym typeface="+mn-ea"/>
              </a:rPr>
              <a:t>     </a:t>
            </a:r>
            <a:r>
              <a:rPr lang="en-US" sz="1200" dirty="0" smtClean="0">
                <a:solidFill>
                  <a:srgbClr val="0D0D0D"/>
                </a:solidFill>
                <a:effectLst/>
                <a:latin typeface="Times New Roman" panose="02020603050405020304" pitchFamily="18" charset="0"/>
                <a:cs typeface="Times New Roman" panose="02020603050405020304" pitchFamily="18" charset="0"/>
                <a:sym typeface="+mn-ea"/>
              </a:rPr>
              <a:t>results, and interpret insights in a clear and intuitive manner.</a:t>
            </a:r>
            <a:endParaRPr lang="en-US" sz="1200" b="0" i="0" dirty="0">
              <a:solidFill>
                <a:srgbClr val="0D0D0D"/>
              </a:solidFill>
              <a:effectLst/>
              <a:latin typeface="Times New Roman" panose="02020603050405020304" pitchFamily="18" charset="0"/>
              <a:cs typeface="Times New Roman" panose="02020603050405020304" pitchFamily="18" charset="0"/>
            </a:endParaRPr>
          </a:p>
          <a:p>
            <a:pPr marL="0" indent="0">
              <a:buNone/>
            </a:pPr>
            <a:endParaRPr lang="en-IN" sz="1200" dirty="0"/>
          </a:p>
        </p:txBody>
      </p:sp>
      <p:pic>
        <p:nvPicPr>
          <p:cNvPr id="5" name="object 2"/>
          <p:cNvPicPr/>
          <p:nvPr/>
        </p:nvPicPr>
        <p:blipFill>
          <a:blip r:embed="rId1" cstate="print"/>
          <a:stretch>
            <a:fillRect/>
          </a:stretch>
        </p:blipFill>
        <p:spPr>
          <a:xfrm>
            <a:off x="0" y="1351915"/>
            <a:ext cx="1671955" cy="3260090"/>
          </a:xfrm>
          <a:prstGeom prst="rect">
            <a:avLst/>
          </a:prstGeom>
        </p:spPr>
      </p:pic>
      <p:sp>
        <p:nvSpPr>
          <p:cNvPr id="6" name="Text Box 5"/>
          <p:cNvSpPr txBox="1"/>
          <p:nvPr/>
        </p:nvSpPr>
        <p:spPr>
          <a:xfrm>
            <a:off x="1145540" y="0"/>
            <a:ext cx="5148580" cy="521970"/>
          </a:xfrm>
          <a:prstGeom prst="rect">
            <a:avLst/>
          </a:prstGeom>
          <a:noFill/>
        </p:spPr>
        <p:txBody>
          <a:bodyPr wrap="square" rtlCol="0">
            <a:spAutoFit/>
          </a:bodyPr>
          <a:p>
            <a:r>
              <a:rPr lang="en-GB" altLang="en-US" dirty="0">
                <a:solidFill>
                  <a:schemeClr val="bg1"/>
                </a:solidFill>
                <a:latin typeface="Times New Roman" panose="02020603050405020304" pitchFamily="18" charset="0"/>
                <a:cs typeface="Times New Roman" panose="02020603050405020304" pitchFamily="18" charset="0"/>
                <a:sym typeface="+mn-ea"/>
              </a:rPr>
              <a:t>: STOCK MARKETING ANALYSIS AND PREDICTION</a:t>
            </a:r>
            <a:endParaRPr lang="en-GB" altLang="en-US" dirty="0">
              <a:solidFill>
                <a:schemeClr val="bg1"/>
              </a:solidFill>
              <a:latin typeface="Times New Roman" panose="02020603050405020304" pitchFamily="18" charset="0"/>
              <a:cs typeface="Times New Roman" panose="02020603050405020304" pitchFamily="18" charset="0"/>
              <a:sym typeface="+mn-ea"/>
            </a:endParaRPr>
          </a:p>
          <a:p>
            <a:endParaRPr lang="en-GB" altLang="en-US"/>
          </a:p>
        </p:txBody>
      </p:sp>
    </p:spTree>
  </p:cSld>
  <p:clrMapOvr>
    <a:masterClrMapping/>
  </p:clrMapOvr>
  <mc:AlternateContent xmlns:mc="http://schemas.openxmlformats.org/markup-compatibility/2006">
    <mc:Choice xmlns:p14="http://schemas.microsoft.com/office/powerpoint/2010/main" Requires="p14">
      <p:transition spd="slow" p14:dur="2000" advTm="2570"/>
    </mc:Choice>
    <mc:Fallback>
      <p:transition spd="slow" advTm="2570"/>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700" y="445025"/>
            <a:ext cx="8520600" cy="460375"/>
          </a:xfrm>
          <a:noFill/>
          <a:ln>
            <a:noFill/>
          </a:ln>
        </p:spPr>
        <p:txBody>
          <a:bodyPr rot="0" spcFirstLastPara="0" vertOverflow="overflow" horzOverflow="overflow" vert="horz" wrap="square" lIns="91440" tIns="45720" rIns="91440" bIns="45720" numCol="1" spcCol="0" rtlCol="0" fromWordArt="0" anchor="t" anchorCtr="0" forceAA="0" compatLnSpc="1">
            <a:spAutoFit/>
          </a:bodyPr>
          <a:lstStyle/>
          <a:p>
            <a:r>
              <a:rPr lang="en-GB" altLang="en-IN" sz="2400" b="1" dirty="0">
                <a:solidFill>
                  <a:srgbClr val="002060"/>
                </a:solidFill>
                <a:latin typeface="Arial" panose="020B0604020202020204" pitchFamily="34" charset="0"/>
                <a:cs typeface="Arial" panose="020B0604020202020204" pitchFamily="34" charset="0"/>
              </a:rPr>
              <a:t>The Wow In Your Solution</a:t>
            </a:r>
            <a:endParaRPr lang="en-GB" altLang="en-IN" sz="2400" b="1" dirty="0">
              <a:solidFill>
                <a:srgbClr val="002060"/>
              </a:solidFill>
              <a:latin typeface="Arial" panose="020B0604020202020204" pitchFamily="34" charset="0"/>
              <a:cs typeface="Arial" panose="020B0604020202020204" pitchFamily="34" charset="0"/>
            </a:endParaRPr>
          </a:p>
        </p:txBody>
      </p:sp>
      <p:sp>
        <p:nvSpPr>
          <p:cNvPr id="10" name="TextBox 9"/>
          <p:cNvSpPr txBox="1"/>
          <p:nvPr/>
        </p:nvSpPr>
        <p:spPr>
          <a:xfrm>
            <a:off x="494070" y="1334820"/>
            <a:ext cx="7910525" cy="953135"/>
          </a:xfrm>
          <a:prstGeom prst="rect">
            <a:avLst/>
          </a:prstGeom>
          <a:noFill/>
        </p:spPr>
        <p:txBody>
          <a:bodyPr wrap="square">
            <a:spAutoFit/>
          </a:bodyPr>
          <a:lstStyle/>
          <a:p>
            <a:pPr marL="0" indent="0">
              <a:buNone/>
            </a:pPr>
            <a:r>
              <a:rPr lang="en-US" dirty="0" smtClean="0">
                <a:latin typeface="Times New Roman" panose="02020603050405020304" pitchFamily="18" charset="0"/>
                <a:cs typeface="Times New Roman" panose="02020603050405020304" pitchFamily="18" charset="0"/>
                <a:sym typeface="+mn-ea"/>
              </a:rPr>
              <a:t>The </a:t>
            </a:r>
            <a:r>
              <a:rPr lang="en-US" dirty="0">
                <a:latin typeface="Times New Roman" panose="02020603050405020304" pitchFamily="18" charset="0"/>
                <a:cs typeface="Times New Roman" panose="02020603050405020304" pitchFamily="18" charset="0"/>
                <a:sym typeface="+mn-ea"/>
              </a:rPr>
              <a:t>"wow" factor in the solution lies in its comprehensive approach to integrating both numerical data analysis and natural language processing (NLP) techniques to provide actionable insights for stock market analysis. Here are some aspects that contribute to the "wow" factor:</a:t>
            </a:r>
            <a:endParaRPr lang="en-IN" dirty="0">
              <a:latin typeface="Times New Roman" panose="02020603050405020304" pitchFamily="18" charset="0"/>
              <a:cs typeface="Times New Roman" panose="02020603050405020304" pitchFamily="18" charset="0"/>
            </a:endParaRPr>
          </a:p>
          <a:p>
            <a:pPr marL="0" indent="0">
              <a:buNone/>
            </a:pPr>
            <a:endParaRPr lang="en-IN" dirty="0">
              <a:latin typeface="Times New Roman" panose="02020603050405020304" pitchFamily="18" charset="0"/>
              <a:cs typeface="Times New Roman" panose="02020603050405020304" pitchFamily="18" charset="0"/>
            </a:endParaRPr>
          </a:p>
        </p:txBody>
      </p:sp>
      <p:sp>
        <p:nvSpPr>
          <p:cNvPr id="5" name="Text Box 4"/>
          <p:cNvSpPr txBox="1"/>
          <p:nvPr/>
        </p:nvSpPr>
        <p:spPr>
          <a:xfrm>
            <a:off x="1544320" y="2446020"/>
            <a:ext cx="4149090" cy="2030095"/>
          </a:xfrm>
          <a:prstGeom prst="rect">
            <a:avLst/>
          </a:prstGeom>
          <a:noFill/>
        </p:spPr>
        <p:txBody>
          <a:bodyPr wrap="square" rtlCol="0">
            <a:spAutoFit/>
          </a:bodyPr>
          <a:p>
            <a:pPr marL="285750" indent="-285750">
              <a:buFont typeface="Arial" panose="020B0604020202020204" pitchFamily="34" charset="0"/>
              <a:buChar char="•"/>
            </a:pPr>
            <a:r>
              <a:rPr lang="en-US" b="1" dirty="0" smtClean="0">
                <a:solidFill>
                  <a:srgbClr val="0D0D0D"/>
                </a:solidFill>
                <a:effectLst/>
                <a:latin typeface="Times New Roman" panose="02020603050405020304" pitchFamily="18" charset="0"/>
                <a:cs typeface="Times New Roman" panose="02020603050405020304" pitchFamily="18" charset="0"/>
                <a:sym typeface="+mn-ea"/>
              </a:rPr>
              <a:t>Integration of Numerical and Textual Data</a:t>
            </a:r>
            <a:endParaRPr lang="en-US" b="1" dirty="0" smtClean="0">
              <a:solidFill>
                <a:srgbClr val="0D0D0D"/>
              </a:solidFill>
              <a:effectLst/>
              <a:latin typeface="Times New Roman" panose="02020603050405020304" pitchFamily="18" charset="0"/>
              <a:cs typeface="Times New Roman" panose="02020603050405020304" pitchFamily="18" charset="0"/>
              <a:sym typeface="+mn-ea"/>
            </a:endParaRPr>
          </a:p>
          <a:p>
            <a:pPr marL="285750" indent="-285750">
              <a:buFont typeface="Arial" panose="020B0604020202020204" pitchFamily="34" charset="0"/>
              <a:buChar char="•"/>
            </a:pPr>
            <a:endParaRPr lang="en-US" b="1" dirty="0" smtClean="0">
              <a:solidFill>
                <a:srgbClr val="0D0D0D"/>
              </a:solidFill>
              <a:effectLst/>
              <a:latin typeface="Times New Roman" panose="02020603050405020304" pitchFamily="18" charset="0"/>
              <a:cs typeface="Times New Roman" panose="02020603050405020304" pitchFamily="18" charset="0"/>
              <a:sym typeface="+mn-ea"/>
            </a:endParaRPr>
          </a:p>
          <a:p>
            <a:pPr marL="285750" indent="-285750">
              <a:buFont typeface="Arial" panose="020B0604020202020204" pitchFamily="34" charset="0"/>
              <a:buChar char="•"/>
            </a:pPr>
            <a:r>
              <a:rPr lang="en-US" b="1" dirty="0" smtClean="0">
                <a:solidFill>
                  <a:srgbClr val="0D0D0D"/>
                </a:solidFill>
                <a:effectLst/>
                <a:latin typeface="Times New Roman" panose="02020603050405020304" pitchFamily="18" charset="0"/>
                <a:cs typeface="Times New Roman" panose="02020603050405020304" pitchFamily="18" charset="0"/>
                <a:sym typeface="+mn-ea"/>
              </a:rPr>
              <a:t>Predictive Modeling for Stock Price Movemen</a:t>
            </a:r>
            <a:endParaRPr lang="en-US" b="1" dirty="0" smtClean="0">
              <a:solidFill>
                <a:srgbClr val="0D0D0D"/>
              </a:solidFill>
              <a:effectLst/>
              <a:latin typeface="Times New Roman" panose="02020603050405020304" pitchFamily="18" charset="0"/>
              <a:cs typeface="Times New Roman" panose="02020603050405020304" pitchFamily="18" charset="0"/>
              <a:sym typeface="+mn-ea"/>
            </a:endParaRPr>
          </a:p>
          <a:p>
            <a:pPr marL="0" indent="0">
              <a:buFont typeface="Arial" panose="020B0604020202020204" pitchFamily="34" charset="0"/>
              <a:buNone/>
            </a:pPr>
            <a:endParaRPr lang="en-US" b="1" dirty="0" smtClean="0">
              <a:solidFill>
                <a:srgbClr val="0D0D0D"/>
              </a:solidFill>
              <a:effectLst/>
              <a:latin typeface="Times New Roman" panose="02020603050405020304" pitchFamily="18" charset="0"/>
              <a:cs typeface="Times New Roman" panose="02020603050405020304" pitchFamily="18" charset="0"/>
              <a:sym typeface="+mn-ea"/>
            </a:endParaRPr>
          </a:p>
          <a:p>
            <a:pPr marL="285750" indent="-285750">
              <a:buFont typeface="Arial" panose="020B0604020202020204" pitchFamily="34" charset="0"/>
              <a:buChar char="•"/>
            </a:pPr>
            <a:r>
              <a:rPr lang="en-US" b="1" dirty="0" smtClean="0">
                <a:solidFill>
                  <a:srgbClr val="0D0D0D"/>
                </a:solidFill>
                <a:effectLst/>
                <a:latin typeface="Times New Roman" panose="02020603050405020304" pitchFamily="18" charset="0"/>
                <a:cs typeface="Times New Roman" panose="02020603050405020304" pitchFamily="18" charset="0"/>
                <a:sym typeface="+mn-ea"/>
              </a:rPr>
              <a:t>Visualization and Interpretation</a:t>
            </a:r>
            <a:endParaRPr lang="en-US" b="1" dirty="0" smtClean="0">
              <a:solidFill>
                <a:srgbClr val="0D0D0D"/>
              </a:solidFill>
              <a:effectLst/>
              <a:latin typeface="Times New Roman" panose="02020603050405020304" pitchFamily="18" charset="0"/>
              <a:cs typeface="Times New Roman" panose="02020603050405020304" pitchFamily="18" charset="0"/>
              <a:sym typeface="+mn-ea"/>
            </a:endParaRPr>
          </a:p>
          <a:p>
            <a:pPr marL="285750" indent="-285750">
              <a:buFont typeface="Arial" panose="020B0604020202020204" pitchFamily="34" charset="0"/>
              <a:buChar char="•"/>
            </a:pPr>
            <a:endParaRPr lang="en-US" b="1" dirty="0" smtClean="0">
              <a:solidFill>
                <a:srgbClr val="0D0D0D"/>
              </a:solidFill>
              <a:effectLst/>
              <a:latin typeface="Times New Roman" panose="02020603050405020304" pitchFamily="18" charset="0"/>
              <a:cs typeface="Times New Roman" panose="02020603050405020304" pitchFamily="18" charset="0"/>
              <a:sym typeface="+mn-ea"/>
            </a:endParaRPr>
          </a:p>
          <a:p>
            <a:pPr marL="285750" indent="-285750">
              <a:buFont typeface="Arial" panose="020B0604020202020204" pitchFamily="34" charset="0"/>
              <a:buChar char="•"/>
            </a:pPr>
            <a:r>
              <a:rPr lang="en-US" b="1" dirty="0" smtClean="0">
                <a:solidFill>
                  <a:srgbClr val="0D0D0D"/>
                </a:solidFill>
                <a:effectLst/>
                <a:latin typeface="Times New Roman" panose="02020603050405020304" pitchFamily="18" charset="0"/>
                <a:cs typeface="Times New Roman" panose="02020603050405020304" pitchFamily="18" charset="0"/>
                <a:sym typeface="+mn-ea"/>
              </a:rPr>
              <a:t>Customization and Adaptability</a:t>
            </a:r>
            <a:endParaRPr lang="en-US" b="1" dirty="0" smtClean="0">
              <a:solidFill>
                <a:srgbClr val="0D0D0D"/>
              </a:solidFill>
              <a:effectLst/>
              <a:latin typeface="Times New Roman" panose="02020603050405020304" pitchFamily="18" charset="0"/>
              <a:cs typeface="Times New Roman" panose="02020603050405020304" pitchFamily="18" charset="0"/>
              <a:sym typeface="+mn-ea"/>
            </a:endParaRPr>
          </a:p>
          <a:p>
            <a:pPr marL="285750" indent="-285750">
              <a:buFont typeface="Arial" panose="020B0604020202020204" pitchFamily="34" charset="0"/>
              <a:buChar char="•"/>
            </a:pPr>
            <a:endParaRPr lang="en-US" b="1" dirty="0" smtClean="0">
              <a:solidFill>
                <a:srgbClr val="0D0D0D"/>
              </a:solidFill>
              <a:effectLst/>
              <a:latin typeface="Times New Roman" panose="02020603050405020304" pitchFamily="18" charset="0"/>
              <a:cs typeface="Times New Roman" panose="02020603050405020304" pitchFamily="18" charset="0"/>
              <a:sym typeface="+mn-ea"/>
            </a:endParaRPr>
          </a:p>
          <a:p>
            <a:pPr marL="285750" indent="-285750">
              <a:buFont typeface="Arial" panose="020B0604020202020204" pitchFamily="34" charset="0"/>
              <a:buChar char="•"/>
            </a:pPr>
            <a:r>
              <a:rPr lang="en-US" b="1" dirty="0" smtClean="0">
                <a:solidFill>
                  <a:srgbClr val="0D0D0D"/>
                </a:solidFill>
                <a:effectLst/>
                <a:latin typeface="Times New Roman" panose="02020603050405020304" pitchFamily="18" charset="0"/>
                <a:cs typeface="Times New Roman" panose="02020603050405020304" pitchFamily="18" charset="0"/>
                <a:sym typeface="+mn-ea"/>
              </a:rPr>
              <a:t>Real-time Deployment and Monitoring</a:t>
            </a:r>
            <a:endParaRPr lang="en-GB" altLang="en-US"/>
          </a:p>
        </p:txBody>
      </p:sp>
      <p:pic>
        <p:nvPicPr>
          <p:cNvPr id="6" name="object 6"/>
          <p:cNvPicPr/>
          <p:nvPr/>
        </p:nvPicPr>
        <p:blipFill>
          <a:blip r:embed="rId1" cstate="print"/>
          <a:stretch>
            <a:fillRect/>
          </a:stretch>
        </p:blipFill>
        <p:spPr>
          <a:xfrm>
            <a:off x="6036310" y="2287905"/>
            <a:ext cx="1837690" cy="2082165"/>
          </a:xfrm>
          <a:prstGeom prst="rect">
            <a:avLst/>
          </a:prstGeom>
        </p:spPr>
      </p:pic>
      <p:sp>
        <p:nvSpPr>
          <p:cNvPr id="7" name="Text Box 6"/>
          <p:cNvSpPr txBox="1"/>
          <p:nvPr/>
        </p:nvSpPr>
        <p:spPr>
          <a:xfrm>
            <a:off x="1134110" y="0"/>
            <a:ext cx="5940425" cy="521970"/>
          </a:xfrm>
          <a:prstGeom prst="rect">
            <a:avLst/>
          </a:prstGeom>
          <a:noFill/>
        </p:spPr>
        <p:txBody>
          <a:bodyPr wrap="square" rtlCol="0">
            <a:spAutoFit/>
          </a:bodyPr>
          <a:p>
            <a:r>
              <a:rPr lang="en-GB" altLang="en-US" dirty="0">
                <a:solidFill>
                  <a:schemeClr val="bg1"/>
                </a:solidFill>
                <a:latin typeface="Times New Roman" panose="02020603050405020304" pitchFamily="18" charset="0"/>
                <a:cs typeface="Times New Roman" panose="02020603050405020304" pitchFamily="18" charset="0"/>
                <a:sym typeface="+mn-ea"/>
              </a:rPr>
              <a:t>: STOCK MARKETING ANALYSIS AND PREDICTION</a:t>
            </a:r>
            <a:endParaRPr lang="en-GB" altLang="en-US" dirty="0">
              <a:solidFill>
                <a:schemeClr val="bg1"/>
              </a:solidFill>
              <a:latin typeface="Times New Roman" panose="02020603050405020304" pitchFamily="18" charset="0"/>
              <a:cs typeface="Times New Roman" panose="02020603050405020304" pitchFamily="18" charset="0"/>
              <a:sym typeface="+mn-ea"/>
            </a:endParaRPr>
          </a:p>
          <a:p>
            <a:endParaRPr lang="en-GB" altLang="en-US"/>
          </a:p>
        </p:txBody>
      </p:sp>
    </p:spTree>
  </p:cSld>
  <p:clrMapOvr>
    <a:masterClrMapping/>
  </p:clrMapOvr>
  <mc:AlternateContent xmlns:mc="http://schemas.openxmlformats.org/markup-compatibility/2006">
    <mc:Choice xmlns:p14="http://schemas.microsoft.com/office/powerpoint/2010/main" Requires="p14">
      <p:transition spd="slow" p14:dur="2000" advTm="1824"/>
    </mc:Choice>
    <mc:Fallback>
      <p:transition spd="slow" advTm="1824"/>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p:nvPr/>
        </p:nvSpPr>
        <p:spPr>
          <a:xfrm>
            <a:off x="309740" y="375246"/>
            <a:ext cx="8520600" cy="460375"/>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r>
              <a:rPr lang="en-GB" altLang="en-IN" sz="2400" b="1" dirty="0">
                <a:solidFill>
                  <a:srgbClr val="002060"/>
                </a:solidFill>
                <a:latin typeface="Arial" panose="020B0604020202020204" pitchFamily="34" charset="0"/>
                <a:cs typeface="Arial" panose="020B0604020202020204" pitchFamily="34" charset="0"/>
              </a:rPr>
              <a:t>Modeling</a:t>
            </a:r>
            <a:endParaRPr lang="en-GB" altLang="en-IN" sz="2400" b="1" dirty="0">
              <a:solidFill>
                <a:srgbClr val="002060"/>
              </a:solidFill>
              <a:latin typeface="Arial" panose="020B0604020202020204" pitchFamily="34" charset="0"/>
              <a:cs typeface="Arial" panose="020B0604020202020204" pitchFamily="34" charset="0"/>
            </a:endParaRPr>
          </a:p>
        </p:txBody>
      </p:sp>
      <p:sp>
        <p:nvSpPr>
          <p:cNvPr id="5" name="Text Box 4"/>
          <p:cNvSpPr txBox="1"/>
          <p:nvPr/>
        </p:nvSpPr>
        <p:spPr>
          <a:xfrm>
            <a:off x="774065" y="835660"/>
            <a:ext cx="7848600" cy="3763645"/>
          </a:xfrm>
          <a:prstGeom prst="rect">
            <a:avLst/>
          </a:prstGeom>
          <a:noFill/>
        </p:spPr>
        <p:txBody>
          <a:bodyPr wrap="square" rtlCol="0">
            <a:noAutofit/>
          </a:bodyPr>
          <a:p>
            <a:r>
              <a:rPr lang="en-US" sz="1200" b="1" dirty="0">
                <a:latin typeface="Times New Roman" panose="02020603050405020304" pitchFamily="18" charset="0"/>
                <a:cs typeface="Times New Roman" panose="02020603050405020304" pitchFamily="18" charset="0"/>
                <a:sym typeface="+mn-ea"/>
              </a:rPr>
              <a:t>Data Preparation</a:t>
            </a:r>
            <a:r>
              <a:rPr lang="en-US" sz="1200" dirty="0">
                <a:latin typeface="Times New Roman" panose="02020603050405020304" pitchFamily="18" charset="0"/>
                <a:cs typeface="Times New Roman" panose="02020603050405020304" pitchFamily="18" charset="0"/>
                <a:sym typeface="+mn-ea"/>
              </a:rPr>
              <a:t>:</a:t>
            </a:r>
            <a:endParaRPr lang="en-US" sz="1200" dirty="0">
              <a:latin typeface="Times New Roman" panose="02020603050405020304" pitchFamily="18" charset="0"/>
              <a:cs typeface="Times New Roman" panose="02020603050405020304" pitchFamily="18" charset="0"/>
            </a:endParaRPr>
          </a:p>
          <a:p>
            <a:pPr lvl="1"/>
            <a:r>
              <a:rPr lang="en-US" sz="1200" dirty="0">
                <a:latin typeface="Times New Roman" panose="02020603050405020304" pitchFamily="18" charset="0"/>
                <a:cs typeface="Times New Roman" panose="02020603050405020304" pitchFamily="18" charset="0"/>
                <a:sym typeface="+mn-ea"/>
              </a:rPr>
              <a:t>Load historical stock market data.</a:t>
            </a:r>
            <a:endParaRPr lang="en-US" sz="1200" dirty="0">
              <a:latin typeface="Times New Roman" panose="02020603050405020304" pitchFamily="18" charset="0"/>
              <a:cs typeface="Times New Roman" panose="02020603050405020304" pitchFamily="18" charset="0"/>
            </a:endParaRPr>
          </a:p>
          <a:p>
            <a:pPr lvl="1"/>
            <a:r>
              <a:rPr lang="en-US" sz="1200" dirty="0">
                <a:latin typeface="Times New Roman" panose="02020603050405020304" pitchFamily="18" charset="0"/>
                <a:cs typeface="Times New Roman" panose="02020603050405020304" pitchFamily="18" charset="0"/>
                <a:sym typeface="+mn-ea"/>
              </a:rPr>
              <a:t>Generate binary labels indicating price increase or decrease compared to the previous day.</a:t>
            </a:r>
            <a:endParaRPr lang="en-US" sz="1200" dirty="0">
              <a:latin typeface="Times New Roman" panose="02020603050405020304" pitchFamily="18" charset="0"/>
              <a:cs typeface="Times New Roman" panose="02020603050405020304" pitchFamily="18" charset="0"/>
            </a:endParaRPr>
          </a:p>
          <a:p>
            <a:r>
              <a:rPr lang="en-US" sz="1200" b="1" dirty="0">
                <a:latin typeface="Times New Roman" panose="02020603050405020304" pitchFamily="18" charset="0"/>
                <a:cs typeface="Times New Roman" panose="02020603050405020304" pitchFamily="18" charset="0"/>
                <a:sym typeface="+mn-ea"/>
              </a:rPr>
              <a:t>Feature Engineering</a:t>
            </a:r>
            <a:r>
              <a:rPr lang="en-US" sz="1200" dirty="0">
                <a:latin typeface="Times New Roman" panose="02020603050405020304" pitchFamily="18" charset="0"/>
                <a:cs typeface="Times New Roman" panose="02020603050405020304" pitchFamily="18" charset="0"/>
                <a:sym typeface="+mn-ea"/>
              </a:rPr>
              <a:t>:</a:t>
            </a:r>
            <a:endParaRPr lang="en-US" sz="1200" dirty="0">
              <a:latin typeface="Times New Roman" panose="02020603050405020304" pitchFamily="18" charset="0"/>
              <a:cs typeface="Times New Roman" panose="02020603050405020304" pitchFamily="18" charset="0"/>
            </a:endParaRPr>
          </a:p>
          <a:p>
            <a:pPr lvl="1"/>
            <a:r>
              <a:rPr lang="en-US" sz="1200" dirty="0">
                <a:latin typeface="Times New Roman" panose="02020603050405020304" pitchFamily="18" charset="0"/>
                <a:cs typeface="Times New Roman" panose="02020603050405020304" pitchFamily="18" charset="0"/>
                <a:sym typeface="+mn-ea"/>
              </a:rPr>
              <a:t>Extract relevant features from the data (e.g., moving averages, technical indicators).</a:t>
            </a:r>
            <a:endParaRPr lang="en-US" sz="1200" dirty="0">
              <a:latin typeface="Times New Roman" panose="02020603050405020304" pitchFamily="18" charset="0"/>
              <a:cs typeface="Times New Roman" panose="02020603050405020304" pitchFamily="18" charset="0"/>
            </a:endParaRPr>
          </a:p>
          <a:p>
            <a:pPr lvl="1"/>
            <a:r>
              <a:rPr lang="en-US" sz="1200" dirty="0">
                <a:latin typeface="Times New Roman" panose="02020603050405020304" pitchFamily="18" charset="0"/>
                <a:cs typeface="Times New Roman" panose="02020603050405020304" pitchFamily="18" charset="0"/>
                <a:sym typeface="+mn-ea"/>
              </a:rPr>
              <a:t>Optionally, incorporate sentiment analysis features from textual data.</a:t>
            </a:r>
            <a:endParaRPr lang="en-US" sz="1200" dirty="0">
              <a:latin typeface="Times New Roman" panose="02020603050405020304" pitchFamily="18" charset="0"/>
              <a:cs typeface="Times New Roman" panose="02020603050405020304" pitchFamily="18" charset="0"/>
            </a:endParaRPr>
          </a:p>
          <a:p>
            <a:r>
              <a:rPr lang="en-US" sz="1200" b="1" dirty="0">
                <a:latin typeface="Times New Roman" panose="02020603050405020304" pitchFamily="18" charset="0"/>
                <a:cs typeface="Times New Roman" panose="02020603050405020304" pitchFamily="18" charset="0"/>
                <a:sym typeface="+mn-ea"/>
              </a:rPr>
              <a:t>Model Selection</a:t>
            </a:r>
            <a:r>
              <a:rPr lang="en-US" sz="1200" dirty="0">
                <a:latin typeface="Times New Roman" panose="02020603050405020304" pitchFamily="18" charset="0"/>
                <a:cs typeface="Times New Roman" panose="02020603050405020304" pitchFamily="18" charset="0"/>
                <a:sym typeface="+mn-ea"/>
              </a:rPr>
              <a:t>:</a:t>
            </a:r>
            <a:endParaRPr lang="en-US" sz="1200" dirty="0">
              <a:latin typeface="Times New Roman" panose="02020603050405020304" pitchFamily="18" charset="0"/>
              <a:cs typeface="Times New Roman" panose="02020603050405020304" pitchFamily="18" charset="0"/>
            </a:endParaRPr>
          </a:p>
          <a:p>
            <a:pPr lvl="1"/>
            <a:r>
              <a:rPr lang="en-US" sz="1200" dirty="0">
                <a:latin typeface="Times New Roman" panose="02020603050405020304" pitchFamily="18" charset="0"/>
                <a:cs typeface="Times New Roman" panose="02020603050405020304" pitchFamily="18" charset="0"/>
                <a:sym typeface="+mn-ea"/>
              </a:rPr>
              <a:t>Choose a classification algorithm (e.g., Random Forest, Logistic Regression).</a:t>
            </a:r>
            <a:endParaRPr lang="en-US" sz="1200" dirty="0">
              <a:latin typeface="Times New Roman" panose="02020603050405020304" pitchFamily="18" charset="0"/>
              <a:cs typeface="Times New Roman" panose="02020603050405020304" pitchFamily="18" charset="0"/>
            </a:endParaRPr>
          </a:p>
          <a:p>
            <a:r>
              <a:rPr lang="en-US" sz="1200" b="1" dirty="0">
                <a:latin typeface="Times New Roman" panose="02020603050405020304" pitchFamily="18" charset="0"/>
                <a:cs typeface="Times New Roman" panose="02020603050405020304" pitchFamily="18" charset="0"/>
                <a:sym typeface="+mn-ea"/>
              </a:rPr>
              <a:t>Model Training</a:t>
            </a:r>
            <a:r>
              <a:rPr lang="en-US" sz="1200" dirty="0">
                <a:latin typeface="Times New Roman" panose="02020603050405020304" pitchFamily="18" charset="0"/>
                <a:cs typeface="Times New Roman" panose="02020603050405020304" pitchFamily="18" charset="0"/>
                <a:sym typeface="+mn-ea"/>
              </a:rPr>
              <a:t>:</a:t>
            </a:r>
            <a:endParaRPr lang="en-US" sz="1200" dirty="0">
              <a:latin typeface="Times New Roman" panose="02020603050405020304" pitchFamily="18" charset="0"/>
              <a:cs typeface="Times New Roman" panose="02020603050405020304" pitchFamily="18" charset="0"/>
            </a:endParaRPr>
          </a:p>
          <a:p>
            <a:pPr lvl="1"/>
            <a:r>
              <a:rPr lang="en-US" sz="1200" dirty="0">
                <a:latin typeface="Times New Roman" panose="02020603050405020304" pitchFamily="18" charset="0"/>
                <a:cs typeface="Times New Roman" panose="02020603050405020304" pitchFamily="18" charset="0"/>
                <a:sym typeface="+mn-ea"/>
              </a:rPr>
              <a:t>Train the selected model on the prepared data.</a:t>
            </a:r>
            <a:endParaRPr lang="en-US" sz="1200" dirty="0">
              <a:latin typeface="Times New Roman" panose="02020603050405020304" pitchFamily="18" charset="0"/>
              <a:cs typeface="Times New Roman" panose="02020603050405020304" pitchFamily="18" charset="0"/>
            </a:endParaRPr>
          </a:p>
          <a:p>
            <a:r>
              <a:rPr lang="en-US" sz="1200" b="1" dirty="0">
                <a:latin typeface="Times New Roman" panose="02020603050405020304" pitchFamily="18" charset="0"/>
                <a:cs typeface="Times New Roman" panose="02020603050405020304" pitchFamily="18" charset="0"/>
                <a:sym typeface="+mn-ea"/>
              </a:rPr>
              <a:t>Model Evaluation</a:t>
            </a:r>
            <a:r>
              <a:rPr lang="en-US" sz="1200" dirty="0">
                <a:latin typeface="Times New Roman" panose="02020603050405020304" pitchFamily="18" charset="0"/>
                <a:cs typeface="Times New Roman" panose="02020603050405020304" pitchFamily="18" charset="0"/>
                <a:sym typeface="+mn-ea"/>
              </a:rPr>
              <a:t>:</a:t>
            </a:r>
            <a:endParaRPr lang="en-US" sz="1200" dirty="0">
              <a:latin typeface="Times New Roman" panose="02020603050405020304" pitchFamily="18" charset="0"/>
              <a:cs typeface="Times New Roman" panose="02020603050405020304" pitchFamily="18" charset="0"/>
            </a:endParaRPr>
          </a:p>
          <a:p>
            <a:pPr lvl="1"/>
            <a:r>
              <a:rPr lang="en-US" sz="1200" dirty="0">
                <a:latin typeface="Times New Roman" panose="02020603050405020304" pitchFamily="18" charset="0"/>
                <a:cs typeface="Times New Roman" panose="02020603050405020304" pitchFamily="18" charset="0"/>
                <a:sym typeface="+mn-ea"/>
              </a:rPr>
              <a:t>Evaluate the model's performance using metrics like accuracy, precision, recall.</a:t>
            </a:r>
            <a:endParaRPr lang="en-US" sz="1200" dirty="0">
              <a:latin typeface="Times New Roman" panose="02020603050405020304" pitchFamily="18" charset="0"/>
              <a:cs typeface="Times New Roman" panose="02020603050405020304" pitchFamily="18" charset="0"/>
            </a:endParaRPr>
          </a:p>
          <a:p>
            <a:r>
              <a:rPr lang="en-US" sz="1200" b="1" dirty="0">
                <a:latin typeface="Times New Roman" panose="02020603050405020304" pitchFamily="18" charset="0"/>
                <a:cs typeface="Times New Roman" panose="02020603050405020304" pitchFamily="18" charset="0"/>
                <a:sym typeface="+mn-ea"/>
              </a:rPr>
              <a:t>Fine-Tuning</a:t>
            </a:r>
            <a:r>
              <a:rPr lang="en-US" sz="1200" dirty="0">
                <a:latin typeface="Times New Roman" panose="02020603050405020304" pitchFamily="18" charset="0"/>
                <a:cs typeface="Times New Roman" panose="02020603050405020304" pitchFamily="18" charset="0"/>
                <a:sym typeface="+mn-ea"/>
              </a:rPr>
              <a:t>:</a:t>
            </a:r>
            <a:endParaRPr lang="en-US" sz="1200" dirty="0">
              <a:latin typeface="Times New Roman" panose="02020603050405020304" pitchFamily="18" charset="0"/>
              <a:cs typeface="Times New Roman" panose="02020603050405020304" pitchFamily="18" charset="0"/>
            </a:endParaRPr>
          </a:p>
          <a:p>
            <a:pPr lvl="1"/>
            <a:r>
              <a:rPr lang="en-US" sz="1200" dirty="0">
                <a:latin typeface="Times New Roman" panose="02020603050405020304" pitchFamily="18" charset="0"/>
                <a:cs typeface="Times New Roman" panose="02020603050405020304" pitchFamily="18" charset="0"/>
                <a:sym typeface="+mn-ea"/>
              </a:rPr>
              <a:t>Tune </a:t>
            </a:r>
            <a:r>
              <a:rPr lang="en-US" sz="1200" dirty="0" err="1">
                <a:latin typeface="Times New Roman" panose="02020603050405020304" pitchFamily="18" charset="0"/>
                <a:cs typeface="Times New Roman" panose="02020603050405020304" pitchFamily="18" charset="0"/>
                <a:sym typeface="+mn-ea"/>
              </a:rPr>
              <a:t>hyperparameters</a:t>
            </a:r>
            <a:r>
              <a:rPr lang="en-US" sz="1200" dirty="0">
                <a:latin typeface="Times New Roman" panose="02020603050405020304" pitchFamily="18" charset="0"/>
                <a:cs typeface="Times New Roman" panose="02020603050405020304" pitchFamily="18" charset="0"/>
                <a:sym typeface="+mn-ea"/>
              </a:rPr>
              <a:t> and experiment with feature combinations to optimize performance.</a:t>
            </a:r>
            <a:endParaRPr lang="en-US" sz="1200" dirty="0">
              <a:latin typeface="Times New Roman" panose="02020603050405020304" pitchFamily="18" charset="0"/>
              <a:cs typeface="Times New Roman" panose="02020603050405020304" pitchFamily="18" charset="0"/>
            </a:endParaRPr>
          </a:p>
          <a:p>
            <a:r>
              <a:rPr lang="en-US" sz="1200" b="1" dirty="0">
                <a:latin typeface="Times New Roman" panose="02020603050405020304" pitchFamily="18" charset="0"/>
                <a:cs typeface="Times New Roman" panose="02020603050405020304" pitchFamily="18" charset="0"/>
                <a:sym typeface="+mn-ea"/>
              </a:rPr>
              <a:t>Interpretation and Validation</a:t>
            </a:r>
            <a:r>
              <a:rPr lang="en-US" sz="1200" dirty="0">
                <a:latin typeface="Times New Roman" panose="02020603050405020304" pitchFamily="18" charset="0"/>
                <a:cs typeface="Times New Roman" panose="02020603050405020304" pitchFamily="18" charset="0"/>
                <a:sym typeface="+mn-ea"/>
              </a:rPr>
              <a:t>:</a:t>
            </a:r>
            <a:endParaRPr lang="en-US" sz="1200" dirty="0">
              <a:latin typeface="Times New Roman" panose="02020603050405020304" pitchFamily="18" charset="0"/>
              <a:cs typeface="Times New Roman" panose="02020603050405020304" pitchFamily="18" charset="0"/>
            </a:endParaRPr>
          </a:p>
          <a:p>
            <a:pPr lvl="1"/>
            <a:r>
              <a:rPr lang="en-US" sz="1200" dirty="0">
                <a:latin typeface="Times New Roman" panose="02020603050405020304" pitchFamily="18" charset="0"/>
                <a:cs typeface="Times New Roman" panose="02020603050405020304" pitchFamily="18" charset="0"/>
                <a:sym typeface="+mn-ea"/>
              </a:rPr>
              <a:t>Interpret model predictions and assess feature importance.</a:t>
            </a:r>
            <a:endParaRPr lang="en-US" sz="1200" dirty="0">
              <a:latin typeface="Times New Roman" panose="02020603050405020304" pitchFamily="18" charset="0"/>
              <a:cs typeface="Times New Roman" panose="02020603050405020304" pitchFamily="18" charset="0"/>
            </a:endParaRPr>
          </a:p>
          <a:p>
            <a:pPr lvl="1"/>
            <a:r>
              <a:rPr lang="en-US" sz="1200" dirty="0">
                <a:latin typeface="Times New Roman" panose="02020603050405020304" pitchFamily="18" charset="0"/>
                <a:cs typeface="Times New Roman" panose="02020603050405020304" pitchFamily="18" charset="0"/>
                <a:sym typeface="+mn-ea"/>
              </a:rPr>
              <a:t>Validate performance using out-of-sample data or </a:t>
            </a:r>
            <a:r>
              <a:rPr lang="en-US" sz="1200" dirty="0" err="1">
                <a:latin typeface="Times New Roman" panose="02020603050405020304" pitchFamily="18" charset="0"/>
                <a:cs typeface="Times New Roman" panose="02020603050405020304" pitchFamily="18" charset="0"/>
                <a:sym typeface="+mn-ea"/>
              </a:rPr>
              <a:t>backtesting</a:t>
            </a:r>
            <a:r>
              <a:rPr lang="en-US" sz="1200" dirty="0">
                <a:latin typeface="Times New Roman" panose="02020603050405020304" pitchFamily="18" charset="0"/>
                <a:cs typeface="Times New Roman" panose="02020603050405020304" pitchFamily="18" charset="0"/>
                <a:sym typeface="+mn-ea"/>
              </a:rPr>
              <a:t>.</a:t>
            </a:r>
            <a:endParaRPr lang="en-US" sz="1200" dirty="0">
              <a:latin typeface="Times New Roman" panose="02020603050405020304" pitchFamily="18" charset="0"/>
              <a:cs typeface="Times New Roman" panose="02020603050405020304" pitchFamily="18" charset="0"/>
            </a:endParaRPr>
          </a:p>
          <a:p>
            <a:r>
              <a:rPr lang="en-US" sz="1200" b="1" dirty="0">
                <a:latin typeface="Times New Roman" panose="02020603050405020304" pitchFamily="18" charset="0"/>
                <a:cs typeface="Times New Roman" panose="02020603050405020304" pitchFamily="18" charset="0"/>
                <a:sym typeface="+mn-ea"/>
              </a:rPr>
              <a:t>Deployment and Monitoring</a:t>
            </a:r>
            <a:r>
              <a:rPr lang="en-US" sz="1200" dirty="0">
                <a:latin typeface="Times New Roman" panose="02020603050405020304" pitchFamily="18" charset="0"/>
                <a:cs typeface="Times New Roman" panose="02020603050405020304" pitchFamily="18" charset="0"/>
                <a:sym typeface="+mn-ea"/>
              </a:rPr>
              <a:t>:</a:t>
            </a:r>
            <a:endParaRPr lang="en-US" sz="1200" dirty="0">
              <a:latin typeface="Times New Roman" panose="02020603050405020304" pitchFamily="18" charset="0"/>
              <a:cs typeface="Times New Roman" panose="02020603050405020304" pitchFamily="18" charset="0"/>
            </a:endParaRPr>
          </a:p>
          <a:p>
            <a:pPr lvl="1"/>
            <a:r>
              <a:rPr lang="en-US" sz="1200" dirty="0">
                <a:latin typeface="Times New Roman" panose="02020603050405020304" pitchFamily="18" charset="0"/>
                <a:cs typeface="Times New Roman" panose="02020603050405020304" pitchFamily="18" charset="0"/>
                <a:sym typeface="+mn-ea"/>
              </a:rPr>
              <a:t>Deploy the trained model for real-time predictions.</a:t>
            </a:r>
            <a:endParaRPr lang="en-US" sz="1200" dirty="0">
              <a:latin typeface="Times New Roman" panose="02020603050405020304" pitchFamily="18" charset="0"/>
              <a:cs typeface="Times New Roman" panose="02020603050405020304" pitchFamily="18" charset="0"/>
            </a:endParaRPr>
          </a:p>
          <a:p>
            <a:pPr lvl="1"/>
            <a:r>
              <a:rPr lang="en-US" sz="1200" dirty="0">
                <a:latin typeface="Times New Roman" panose="02020603050405020304" pitchFamily="18" charset="0"/>
                <a:cs typeface="Times New Roman" panose="02020603050405020304" pitchFamily="18" charset="0"/>
                <a:sym typeface="+mn-ea"/>
              </a:rPr>
              <a:t>Monitor performance and update as needed.</a:t>
            </a:r>
            <a:endParaRPr lang="en-US" sz="1200" dirty="0">
              <a:latin typeface="Times New Roman" panose="02020603050405020304" pitchFamily="18" charset="0"/>
              <a:cs typeface="Times New Roman" panose="02020603050405020304" pitchFamily="18" charset="0"/>
            </a:endParaRPr>
          </a:p>
          <a:p>
            <a:endParaRPr lang="en-GB" altLang="en-US" sz="1200"/>
          </a:p>
        </p:txBody>
      </p:sp>
      <p:sp>
        <p:nvSpPr>
          <p:cNvPr id="6" name="Text Box 5"/>
          <p:cNvSpPr txBox="1"/>
          <p:nvPr/>
        </p:nvSpPr>
        <p:spPr>
          <a:xfrm>
            <a:off x="1145540" y="0"/>
            <a:ext cx="5365750" cy="521970"/>
          </a:xfrm>
          <a:prstGeom prst="rect">
            <a:avLst/>
          </a:prstGeom>
          <a:noFill/>
        </p:spPr>
        <p:txBody>
          <a:bodyPr wrap="square" rtlCol="0">
            <a:spAutoFit/>
          </a:bodyPr>
          <a:p>
            <a:r>
              <a:rPr lang="en-GB" altLang="en-US" dirty="0">
                <a:solidFill>
                  <a:schemeClr val="bg1"/>
                </a:solidFill>
                <a:latin typeface="Times New Roman" panose="02020603050405020304" pitchFamily="18" charset="0"/>
                <a:cs typeface="Times New Roman" panose="02020603050405020304" pitchFamily="18" charset="0"/>
                <a:sym typeface="+mn-ea"/>
              </a:rPr>
              <a:t>: STOCK MARKETING ANALYSIS AND PREDICTION</a:t>
            </a:r>
            <a:endParaRPr lang="en-GB" altLang="en-US" dirty="0">
              <a:solidFill>
                <a:schemeClr val="bg1"/>
              </a:solidFill>
              <a:latin typeface="Times New Roman" panose="02020603050405020304" pitchFamily="18" charset="0"/>
              <a:cs typeface="Times New Roman" panose="02020603050405020304" pitchFamily="18" charset="0"/>
              <a:sym typeface="+mn-ea"/>
            </a:endParaRPr>
          </a:p>
          <a:p>
            <a:endParaRPr lang="en-GB" altLang="en-US"/>
          </a:p>
        </p:txBody>
      </p:sp>
    </p:spTree>
  </p:cSld>
  <p:clrMapOvr>
    <a:masterClrMapping/>
  </p:clrMapOvr>
  <mc:AlternateContent xmlns:mc="http://schemas.openxmlformats.org/markup-compatibility/2006">
    <mc:Choice xmlns:p14="http://schemas.microsoft.com/office/powerpoint/2010/main" Requires="p14">
      <p:transition spd="slow" p14:dur="2000" advTm="1255"/>
    </mc:Choice>
    <mc:Fallback>
      <p:transition spd="slow" advTm="1255"/>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GB" altLang="en-IN" sz="2400" b="1" dirty="0">
                <a:solidFill>
                  <a:srgbClr val="002060"/>
                </a:solidFill>
                <a:latin typeface="Arial" panose="020B0604020202020204" pitchFamily="34" charset="0"/>
                <a:cs typeface="Arial" panose="020B0604020202020204" pitchFamily="34" charset="0"/>
                <a:sym typeface="+mn-ea"/>
              </a:rPr>
              <a:t>Results</a:t>
            </a:r>
            <a:endParaRPr lang="en-GB" altLang="en-IN" sz="2400" b="1" dirty="0">
              <a:solidFill>
                <a:srgbClr val="002060"/>
              </a:solidFill>
              <a:latin typeface="Arial" panose="020B0604020202020204" pitchFamily="34" charset="0"/>
              <a:cs typeface="Arial" panose="020B0604020202020204" pitchFamily="34" charset="0"/>
              <a:sym typeface="+mn-ea"/>
            </a:endParaRPr>
          </a:p>
        </p:txBody>
      </p:sp>
      <p:pic>
        <p:nvPicPr>
          <p:cNvPr id="11" name="Picture 10"/>
          <p:cNvPicPr>
            <a:picLocks noChangeAspect="1"/>
          </p:cNvPicPr>
          <p:nvPr/>
        </p:nvPicPr>
        <p:blipFill>
          <a:blip r:embed="rId1"/>
          <a:stretch>
            <a:fillRect/>
          </a:stretch>
        </p:blipFill>
        <p:spPr>
          <a:xfrm>
            <a:off x="1226820" y="897255"/>
            <a:ext cx="2619375" cy="1425575"/>
          </a:xfrm>
          <a:prstGeom prst="rect">
            <a:avLst/>
          </a:prstGeom>
        </p:spPr>
      </p:pic>
      <p:pic>
        <p:nvPicPr>
          <p:cNvPr id="13" name="Picture 12"/>
          <p:cNvPicPr>
            <a:picLocks noChangeAspect="1"/>
          </p:cNvPicPr>
          <p:nvPr/>
        </p:nvPicPr>
        <p:blipFill>
          <a:blip r:embed="rId2"/>
          <a:stretch>
            <a:fillRect/>
          </a:stretch>
        </p:blipFill>
        <p:spPr>
          <a:xfrm>
            <a:off x="274955" y="2416175"/>
            <a:ext cx="2332355" cy="1771650"/>
          </a:xfrm>
          <a:prstGeom prst="rect">
            <a:avLst/>
          </a:prstGeom>
        </p:spPr>
      </p:pic>
      <p:pic>
        <p:nvPicPr>
          <p:cNvPr id="15" name="Picture 14"/>
          <p:cNvPicPr>
            <a:picLocks noChangeAspect="1"/>
          </p:cNvPicPr>
          <p:nvPr/>
        </p:nvPicPr>
        <p:blipFill>
          <a:blip r:embed="rId3"/>
          <a:stretch>
            <a:fillRect/>
          </a:stretch>
        </p:blipFill>
        <p:spPr>
          <a:xfrm>
            <a:off x="4672965" y="803910"/>
            <a:ext cx="2798445" cy="1518920"/>
          </a:xfrm>
          <a:prstGeom prst="rect">
            <a:avLst/>
          </a:prstGeom>
        </p:spPr>
      </p:pic>
      <p:pic>
        <p:nvPicPr>
          <p:cNvPr id="17" name="Picture 16"/>
          <p:cNvPicPr>
            <a:picLocks noChangeAspect="1"/>
          </p:cNvPicPr>
          <p:nvPr/>
        </p:nvPicPr>
        <p:blipFill>
          <a:blip r:embed="rId4"/>
          <a:stretch>
            <a:fillRect/>
          </a:stretch>
        </p:blipFill>
        <p:spPr>
          <a:xfrm>
            <a:off x="2929255" y="2406650"/>
            <a:ext cx="2289175" cy="1781175"/>
          </a:xfrm>
          <a:prstGeom prst="rect">
            <a:avLst/>
          </a:prstGeom>
        </p:spPr>
      </p:pic>
      <p:pic>
        <p:nvPicPr>
          <p:cNvPr id="19" name="Picture 18"/>
          <p:cNvPicPr>
            <a:picLocks noChangeAspect="1"/>
          </p:cNvPicPr>
          <p:nvPr/>
        </p:nvPicPr>
        <p:blipFill>
          <a:blip r:embed="rId5"/>
          <a:stretch>
            <a:fillRect/>
          </a:stretch>
        </p:blipFill>
        <p:spPr>
          <a:xfrm>
            <a:off x="5960745" y="2416175"/>
            <a:ext cx="2082800" cy="1830705"/>
          </a:xfrm>
          <a:prstGeom prst="rect">
            <a:avLst/>
          </a:prstGeom>
        </p:spPr>
      </p:pic>
      <p:sp>
        <p:nvSpPr>
          <p:cNvPr id="3" name="Text Box 2"/>
          <p:cNvSpPr txBox="1"/>
          <p:nvPr/>
        </p:nvSpPr>
        <p:spPr>
          <a:xfrm>
            <a:off x="311785" y="4339590"/>
            <a:ext cx="8599170" cy="929640"/>
          </a:xfrm>
          <a:prstGeom prst="rect">
            <a:avLst/>
          </a:prstGeom>
          <a:noFill/>
        </p:spPr>
        <p:txBody>
          <a:bodyPr wrap="square" rtlCol="0">
            <a:noAutofit/>
          </a:bodyPr>
          <a:p>
            <a:r>
              <a:rPr lang="en-GB" altLang="en-US" sz="900" b="1">
                <a:latin typeface="Times New Roman" panose="02020603050405020304" pitchFamily="18" charset="0"/>
                <a:cs typeface="Times New Roman" panose="02020603050405020304" pitchFamily="18" charset="0"/>
              </a:rPr>
              <a:t>DEMO LINK</a:t>
            </a:r>
            <a:r>
              <a:rPr lang="en-GB" altLang="en-US"/>
              <a:t> :</a:t>
            </a:r>
            <a:r>
              <a:rPr lang="en-IN" dirty="0">
                <a:sym typeface="+mn-ea"/>
                <a:hlinkClick r:id="rId6"/>
              </a:rPr>
              <a:t>https://colab.research.google.com/drive/1NrPYJkNjVtFsLbWUicXsraTWHoQHYDGW?usp=sharing</a:t>
            </a:r>
            <a:endParaRPr lang="en-IN" dirty="0"/>
          </a:p>
          <a:p>
            <a:endParaRPr lang="en-GB" altLang="en-US"/>
          </a:p>
        </p:txBody>
      </p:sp>
      <p:sp>
        <p:nvSpPr>
          <p:cNvPr id="5" name="Text Box 4"/>
          <p:cNvSpPr txBox="1"/>
          <p:nvPr/>
        </p:nvSpPr>
        <p:spPr>
          <a:xfrm>
            <a:off x="1170305" y="0"/>
            <a:ext cx="5309235" cy="521970"/>
          </a:xfrm>
          <a:prstGeom prst="rect">
            <a:avLst/>
          </a:prstGeom>
          <a:noFill/>
        </p:spPr>
        <p:txBody>
          <a:bodyPr wrap="square" rtlCol="0">
            <a:spAutoFit/>
          </a:bodyPr>
          <a:p>
            <a:r>
              <a:rPr lang="en-GB" altLang="en-US" dirty="0">
                <a:solidFill>
                  <a:schemeClr val="bg1"/>
                </a:solidFill>
                <a:latin typeface="Times New Roman" panose="02020603050405020304" pitchFamily="18" charset="0"/>
                <a:cs typeface="Times New Roman" panose="02020603050405020304" pitchFamily="18" charset="0"/>
                <a:sym typeface="+mn-ea"/>
              </a:rPr>
              <a:t>: STOCK MARKETING ANALYSIS AND PREDICTION</a:t>
            </a:r>
            <a:endParaRPr lang="en-GB" altLang="en-US" dirty="0">
              <a:solidFill>
                <a:schemeClr val="bg1"/>
              </a:solidFill>
              <a:latin typeface="Times New Roman" panose="02020603050405020304" pitchFamily="18" charset="0"/>
              <a:cs typeface="Times New Roman" panose="02020603050405020304" pitchFamily="18" charset="0"/>
              <a:sym typeface="+mn-ea"/>
            </a:endParaRPr>
          </a:p>
          <a:p>
            <a:endParaRPr lang="en-GB" altLang="en-US"/>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9921E1C5FD398A4287C0920180B68150" ma:contentTypeVersion="18" ma:contentTypeDescription="Create a new document." ma:contentTypeScope="" ma:versionID="26704334229d571494ec08df731579b2">
  <xsd:schema xmlns:xsd="http://www.w3.org/2001/XMLSchema" xmlns:xs="http://www.w3.org/2001/XMLSchema" xmlns:p="http://schemas.microsoft.com/office/2006/metadata/properties" xmlns:ns3="94eeb56d-118c-48c3-937f-7f05817f7373" xmlns:ns4="fe56e3b0-34a1-4d6f-a501-a0b2b7006a18" targetNamespace="http://schemas.microsoft.com/office/2006/metadata/properties" ma:root="true" ma:fieldsID="646583e16dee9c97f40ce908d27133ed" ns3:_="" ns4:_="">
    <xsd:import namespace="94eeb56d-118c-48c3-937f-7f05817f7373"/>
    <xsd:import namespace="fe56e3b0-34a1-4d6f-a501-a0b2b7006a18"/>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KeyPoints" minOccurs="0"/>
                <xsd:element ref="ns3:MediaServiceKeyPoints" minOccurs="0"/>
                <xsd:element ref="ns3:MediaServiceDateTaken" minOccurs="0"/>
                <xsd:element ref="ns3:MediaServiceAutoTags" minOccurs="0"/>
                <xsd:element ref="ns3:MediaServiceGenerationTime" minOccurs="0"/>
                <xsd:element ref="ns3:MediaServiceEventHashCode" minOccurs="0"/>
                <xsd:element ref="ns3:MediaServiceOCR" minOccurs="0"/>
                <xsd:element ref="ns3:MediaLengthInSeconds" minOccurs="0"/>
                <xsd:element ref="ns3:MediaServiceLocation" minOccurs="0"/>
                <xsd:element ref="ns3:_activity" minOccurs="0"/>
                <xsd:element ref="ns3:MediaServiceObjectDetectorVersions" minOccurs="0"/>
                <xsd:element ref="ns3:MediaServiceSystemTags"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4eeb56d-118c-48c3-937f-7f05817f737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element name="MediaServiceAutoTags" ma:index="16" nillable="true" ma:displayName="Tags" ma:internalName="MediaServiceAutoTags"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OCR" ma:index="19" nillable="true" ma:displayName="Extracted Text" ma:internalName="MediaServiceOCR" ma:readOnly="true">
      <xsd:simpleType>
        <xsd:restriction base="dms:Note">
          <xsd:maxLength value="255"/>
        </xsd:restriction>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element name="MediaServiceObjectDetectorVersions" ma:index="23" nillable="true" ma:displayName="MediaServiceObjectDetectorVersions" ma:description="" ma:hidden="true" ma:indexed="true" ma:internalName="MediaServiceObjectDetectorVersions" ma:readOnly="true">
      <xsd:simpleType>
        <xsd:restriction base="dms:Text"/>
      </xsd:simpleType>
    </xsd:element>
    <xsd:element name="MediaServiceSystemTags" ma:index="24" nillable="true" ma:displayName="MediaServiceSystemTags" ma:hidden="true" ma:internalName="MediaServiceSystemTags" ma:readOnly="true">
      <xsd:simpleType>
        <xsd:restriction base="dms:Note"/>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fe56e3b0-34a1-4d6f-a501-a0b2b7006a18"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activity xmlns="94eeb56d-118c-48c3-937f-7f05817f7373"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2B6CD32-2537-46E7-8CC3-A58D44622414}">
  <ds:schemaRefs/>
</ds:datastoreItem>
</file>

<file path=customXml/itemProps2.xml><?xml version="1.0" encoding="utf-8"?>
<ds:datastoreItem xmlns:ds="http://schemas.openxmlformats.org/officeDocument/2006/customXml" ds:itemID="{A6559A34-456E-49A1-8157-9E3D18BFAD36}">
  <ds:schemaRefs/>
</ds:datastoreItem>
</file>

<file path=customXml/itemProps3.xml><?xml version="1.0" encoding="utf-8"?>
<ds:datastoreItem xmlns:ds="http://schemas.openxmlformats.org/officeDocument/2006/customXml" ds:itemID="{3706AB80-2608-47D7-8AC8-FA6BC8A9B27C}">
  <ds:schemaRefs/>
</ds:datastoreItem>
</file>

<file path=docProps/app.xml><?xml version="1.0" encoding="utf-8"?>
<Properties xmlns="http://schemas.openxmlformats.org/officeDocument/2006/extended-properties" xmlns:vt="http://schemas.openxmlformats.org/officeDocument/2006/docPropsVTypes">
  <TotalTime>0</TotalTime>
  <Words>6306</Words>
  <Application>WPS Presentation</Application>
  <PresentationFormat>On-screen Show (16:9)</PresentationFormat>
  <Paragraphs>155</Paragraphs>
  <Slides>11</Slides>
  <Notes>3</Notes>
  <HiddenSlides>0</HiddenSlides>
  <MMClips>9</MMClips>
  <ScaleCrop>false</ScaleCrop>
  <HeadingPairs>
    <vt:vector size="6" baseType="variant">
      <vt:variant>
        <vt:lpstr>已用的字体</vt:lpstr>
      </vt:variant>
      <vt:variant>
        <vt:i4>22</vt:i4>
      </vt:variant>
      <vt:variant>
        <vt:lpstr>主题</vt:lpstr>
      </vt:variant>
      <vt:variant>
        <vt:i4>1</vt:i4>
      </vt:variant>
      <vt:variant>
        <vt:lpstr>幻灯片标题</vt:lpstr>
      </vt:variant>
      <vt:variant>
        <vt:i4>11</vt:i4>
      </vt:variant>
    </vt:vector>
  </HeadingPairs>
  <TitlesOfParts>
    <vt:vector size="34" baseType="lpstr">
      <vt:lpstr>Arial</vt:lpstr>
      <vt:lpstr>SimSun</vt:lpstr>
      <vt:lpstr>Wingdings</vt:lpstr>
      <vt:lpstr>Arial</vt:lpstr>
      <vt:lpstr>Calibri</vt:lpstr>
      <vt:lpstr>Calibri</vt:lpstr>
      <vt:lpstr>Times New Roman</vt:lpstr>
      <vt:lpstr>Times New Roman</vt:lpstr>
      <vt:lpstr>Microsoft YaHei</vt:lpstr>
      <vt:lpstr>Arial Unicode MS</vt:lpstr>
      <vt:lpstr>AcadEref</vt:lpstr>
      <vt:lpstr>Tahoma</vt:lpstr>
      <vt:lpstr>Trebuchet MS</vt:lpstr>
      <vt:lpstr>Bahnschrift</vt:lpstr>
      <vt:lpstr>Arial Black</vt:lpstr>
      <vt:lpstr>Bahnschrift Condensed</vt:lpstr>
      <vt:lpstr>Bahnschrift Light SemiCondensed</vt:lpstr>
      <vt:lpstr>Bahnschrift SemiCondensed</vt:lpstr>
      <vt:lpstr>Bodoni Bk BT</vt:lpstr>
      <vt:lpstr>Bodoni Bd BT</vt:lpstr>
      <vt:lpstr>Söhne</vt:lpstr>
      <vt:lpstr>AMGDT</vt:lpstr>
      <vt:lpstr>Simple Light</vt:lpstr>
      <vt:lpstr>PowerPoint 演示文稿</vt:lpstr>
      <vt:lpstr>PowerPoint 演示文稿</vt:lpstr>
      <vt:lpstr>Abstract</vt:lpstr>
      <vt:lpstr>Problem Statement</vt:lpstr>
      <vt:lpstr>Proposed Solution</vt:lpstr>
      <vt:lpstr>System Architecture</vt:lpstr>
      <vt:lpstr>Live Demo of Project</vt:lpstr>
      <vt:lpstr>PowerPoint 演示文稿</vt:lpstr>
      <vt:lpstr>PowerPoint 演示文稿</vt:lpstr>
      <vt:lpstr>Conclusion</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K Leon</cp:lastModifiedBy>
  <cp:revision>20</cp:revision>
  <dcterms:created xsi:type="dcterms:W3CDTF">2024-11-18T15:14:28Z</dcterms:created>
  <dcterms:modified xsi:type="dcterms:W3CDTF">2024-11-18T16:25:55Z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0x0101009921E1C5FD398A4287C0920180B68150</vt:lpwstr>
  </property>
  <property fmtid="{D5CDD505-2E9C-101B-9397-08002B2CF9AE}" pid="3" name="MSIP_Label_defa4170-0d19-0005-0004-bc88714345d2_Enabled">
    <vt:lpwstr>true</vt:lpwstr>
  </property>
  <property fmtid="{D5CDD505-2E9C-101B-9397-08002B2CF9AE}" pid="4" name="MSIP_Label_defa4170-0d19-0005-0004-bc88714345d2_SetDate">
    <vt:lpwstr>2023-07-11T03:09:09Z</vt:lpwstr>
  </property>
  <property fmtid="{D5CDD505-2E9C-101B-9397-08002B2CF9AE}" pid="5" name="MSIP_Label_defa4170-0d19-0005-0004-bc88714345d2_Method">
    <vt:lpwstr>Standard</vt:lpwstr>
  </property>
  <property fmtid="{D5CDD505-2E9C-101B-9397-08002B2CF9AE}" pid="6" name="MSIP_Label_defa4170-0d19-0005-0004-bc88714345d2_Name">
    <vt:lpwstr>defa4170-0d19-0005-0004-bc88714345d2</vt:lpwstr>
  </property>
  <property fmtid="{D5CDD505-2E9C-101B-9397-08002B2CF9AE}" pid="7" name="MSIP_Label_defa4170-0d19-0005-0004-bc88714345d2_SiteId">
    <vt:lpwstr>698b2528-286a-444d-a68d-b8bbb1f69870</vt:lpwstr>
  </property>
  <property fmtid="{D5CDD505-2E9C-101B-9397-08002B2CF9AE}" pid="8" name="MSIP_Label_defa4170-0d19-0005-0004-bc88714345d2_ActionId">
    <vt:lpwstr>9e872e44-4725-4b90-87d6-01f911260b79</vt:lpwstr>
  </property>
  <property fmtid="{D5CDD505-2E9C-101B-9397-08002B2CF9AE}" pid="9" name="MSIP_Label_defa4170-0d19-0005-0004-bc88714345d2_ContentBits">
    <vt:lpwstr>0</vt:lpwstr>
  </property>
  <property fmtid="{D5CDD505-2E9C-101B-9397-08002B2CF9AE}" pid="10" name="ICV">
    <vt:lpwstr>992423E58362442B908456311A1B0858_13</vt:lpwstr>
  </property>
  <property fmtid="{D5CDD505-2E9C-101B-9397-08002B2CF9AE}" pid="11" name="KSOProductBuildVer">
    <vt:lpwstr>2057-12.2.0.18911</vt:lpwstr>
  </property>
</Properties>
</file>